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56" r:id="rId2"/>
    <p:sldId id="269" r:id="rId3"/>
    <p:sldId id="287" r:id="rId4"/>
    <p:sldId id="258" r:id="rId5"/>
    <p:sldId id="268" r:id="rId6"/>
    <p:sldId id="259" r:id="rId7"/>
    <p:sldId id="267" r:id="rId8"/>
    <p:sldId id="288" r:id="rId9"/>
    <p:sldId id="289" r:id="rId10"/>
    <p:sldId id="290" r:id="rId11"/>
    <p:sldId id="274" r:id="rId12"/>
    <p:sldId id="291" r:id="rId13"/>
    <p:sldId id="294" r:id="rId14"/>
    <p:sldId id="293" r:id="rId15"/>
    <p:sldId id="260" r:id="rId16"/>
    <p:sldId id="292" r:id="rId17"/>
    <p:sldId id="295" r:id="rId18"/>
    <p:sldId id="296" r:id="rId19"/>
    <p:sldId id="297" r:id="rId20"/>
    <p:sldId id="285" r:id="rId21"/>
    <p:sldId id="286" r:id="rId22"/>
    <p:sldId id="26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787B"/>
    <a:srgbClr val="00AF66"/>
    <a:srgbClr val="00C1D5"/>
    <a:srgbClr val="DBE4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21" autoAdjust="0"/>
    <p:restoredTop sz="65890" autoAdjust="0"/>
  </p:normalViewPr>
  <p:slideViewPr>
    <p:cSldViewPr snapToGrid="0" snapToObjects="1">
      <p:cViewPr varScale="1">
        <p:scale>
          <a:sx n="72" d="100"/>
          <a:sy n="72" d="100"/>
        </p:scale>
        <p:origin x="1122" y="60"/>
      </p:cViewPr>
      <p:guideLst/>
    </p:cSldViewPr>
  </p:slideViewPr>
  <p:notesTextViewPr>
    <p:cViewPr>
      <p:scale>
        <a:sx n="1" d="1"/>
        <a:sy n="1" d="1"/>
      </p:scale>
      <p:origin x="0" y="0"/>
    </p:cViewPr>
  </p:notesTextViewPr>
  <p:notesViewPr>
    <p:cSldViewPr snapToGrid="0" snapToObjects="1">
      <p:cViewPr varScale="1">
        <p:scale>
          <a:sx n="158" d="100"/>
          <a:sy n="158" d="100"/>
        </p:scale>
        <p:origin x="4720"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7AE129-B732-0B4D-92EB-5DE3167C262F}" type="slidenum">
              <a:rPr lang="en-US" smtClean="0"/>
              <a:t>‹#›</a:t>
            </a:fld>
            <a:endParaRPr lang="en-US"/>
          </a:p>
        </p:txBody>
      </p:sp>
    </p:spTree>
    <p:extLst>
      <p:ext uri="{BB962C8B-B14F-4D97-AF65-F5344CB8AC3E}">
        <p14:creationId xmlns:p14="http://schemas.microsoft.com/office/powerpoint/2010/main" val="1306312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3E8E9-EAB0-2045-966A-8860EAB3A938}" type="datetimeFigureOut">
              <a:rPr lang="en-US" smtClean="0"/>
              <a:t>8/20/2019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7155DA-951C-2B49-9D1B-8F912D5CD6FA}" type="slidenum">
              <a:rPr lang="en-US" smtClean="0"/>
              <a:t>‹#›</a:t>
            </a:fld>
            <a:endParaRPr lang="en-US"/>
          </a:p>
        </p:txBody>
      </p:sp>
    </p:spTree>
    <p:extLst>
      <p:ext uri="{BB962C8B-B14F-4D97-AF65-F5344CB8AC3E}">
        <p14:creationId xmlns:p14="http://schemas.microsoft.com/office/powerpoint/2010/main" val="827898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7155DA-951C-2B49-9D1B-8F912D5CD6FA}" type="slidenum">
              <a:rPr lang="en-US" smtClean="0"/>
              <a:t>1</a:t>
            </a:fld>
            <a:endParaRPr lang="en-US"/>
          </a:p>
        </p:txBody>
      </p:sp>
    </p:spTree>
    <p:extLst>
      <p:ext uri="{BB962C8B-B14F-4D97-AF65-F5344CB8AC3E}">
        <p14:creationId xmlns:p14="http://schemas.microsoft.com/office/powerpoint/2010/main" val="947305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7155DA-951C-2B49-9D1B-8F912D5CD6FA}" type="slidenum">
              <a:rPr lang="en-US" smtClean="0"/>
              <a:t>21</a:t>
            </a:fld>
            <a:endParaRPr lang="en-US"/>
          </a:p>
        </p:txBody>
      </p:sp>
    </p:spTree>
    <p:extLst>
      <p:ext uri="{BB962C8B-B14F-4D97-AF65-F5344CB8AC3E}">
        <p14:creationId xmlns:p14="http://schemas.microsoft.com/office/powerpoint/2010/main" val="3930066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7155DA-951C-2B49-9D1B-8F912D5CD6FA}" type="slidenum">
              <a:rPr lang="en-US" smtClean="0"/>
              <a:t>22</a:t>
            </a:fld>
            <a:endParaRPr lang="en-US"/>
          </a:p>
        </p:txBody>
      </p:sp>
    </p:spTree>
    <p:extLst>
      <p:ext uri="{BB962C8B-B14F-4D97-AF65-F5344CB8AC3E}">
        <p14:creationId xmlns:p14="http://schemas.microsoft.com/office/powerpoint/2010/main" val="280700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7155DA-951C-2B49-9D1B-8F912D5CD6FA}" type="slidenum">
              <a:rPr lang="en-US" smtClean="0"/>
              <a:t>4</a:t>
            </a:fld>
            <a:endParaRPr lang="en-US"/>
          </a:p>
        </p:txBody>
      </p:sp>
    </p:spTree>
    <p:extLst>
      <p:ext uri="{BB962C8B-B14F-4D97-AF65-F5344CB8AC3E}">
        <p14:creationId xmlns:p14="http://schemas.microsoft.com/office/powerpoint/2010/main" val="1827475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what they will get out of it.</a:t>
            </a:r>
          </a:p>
          <a:p>
            <a:endParaRPr lang="en-US" dirty="0"/>
          </a:p>
          <a:p>
            <a:pPr marL="171450" indent="-171450">
              <a:buFontTx/>
              <a:buChar char="-"/>
            </a:pPr>
            <a:r>
              <a:rPr lang="en-US" dirty="0"/>
              <a:t>Energy management assessment</a:t>
            </a:r>
          </a:p>
          <a:p>
            <a:pPr marL="171450" indent="-171450">
              <a:buFontTx/>
              <a:buChar char="-"/>
            </a:pPr>
            <a:r>
              <a:rPr lang="en-US" dirty="0"/>
              <a:t>Work plan</a:t>
            </a:r>
          </a:p>
          <a:p>
            <a:pPr marL="171450" indent="-171450">
              <a:buFontTx/>
              <a:buChar char="-"/>
            </a:pPr>
            <a:r>
              <a:rPr lang="en-US" dirty="0"/>
              <a:t>Building bench marking</a:t>
            </a:r>
          </a:p>
          <a:p>
            <a:pPr marL="171450" indent="-171450">
              <a:buFontTx/>
              <a:buChar char="-"/>
            </a:pPr>
            <a:r>
              <a:rPr lang="en-US" dirty="0"/>
              <a:t>GHG targets</a:t>
            </a:r>
          </a:p>
          <a:p>
            <a:pPr marL="171450" indent="-171450">
              <a:buFontTx/>
              <a:buChar char="-"/>
            </a:pPr>
            <a:r>
              <a:rPr lang="en-US" dirty="0"/>
              <a:t>Identifying energy efficiency opportunities</a:t>
            </a:r>
          </a:p>
          <a:p>
            <a:pPr marL="171450" indent="-171450">
              <a:buFontTx/>
              <a:buChar char="-"/>
            </a:pPr>
            <a:r>
              <a:rPr lang="en-US" dirty="0"/>
              <a:t>Presentations to council and staff</a:t>
            </a:r>
          </a:p>
          <a:p>
            <a:pPr marL="171450" indent="-171450">
              <a:buFontTx/>
              <a:buChar char="-"/>
            </a:pPr>
            <a:r>
              <a:rPr lang="en-US" dirty="0"/>
              <a:t>Energy audits</a:t>
            </a:r>
          </a:p>
          <a:p>
            <a:pPr marL="171450" indent="-171450">
              <a:buFontTx/>
              <a:buChar char="-"/>
            </a:pPr>
            <a:r>
              <a:rPr lang="en-US" dirty="0"/>
              <a:t>Completing GHG reducing projects</a:t>
            </a:r>
          </a:p>
          <a:p>
            <a:pPr marL="171450" indent="-171450">
              <a:buFontTx/>
              <a:buChar char="-"/>
            </a:pPr>
            <a:r>
              <a:rPr lang="en-US" dirty="0"/>
              <a:t>Progress reports</a:t>
            </a:r>
          </a:p>
          <a:p>
            <a:endParaRPr lang="en-US" dirty="0"/>
          </a:p>
        </p:txBody>
      </p:sp>
      <p:sp>
        <p:nvSpPr>
          <p:cNvPr id="4" name="Slide Number Placeholder 3"/>
          <p:cNvSpPr>
            <a:spLocks noGrp="1"/>
          </p:cNvSpPr>
          <p:nvPr>
            <p:ph type="sldNum" sz="quarter" idx="5"/>
          </p:nvPr>
        </p:nvSpPr>
        <p:spPr/>
        <p:txBody>
          <a:bodyPr/>
          <a:lstStyle/>
          <a:p>
            <a:fld id="{D17155DA-951C-2B49-9D1B-8F912D5CD6FA}" type="slidenum">
              <a:rPr lang="en-US" smtClean="0"/>
              <a:t>7</a:t>
            </a:fld>
            <a:endParaRPr lang="en-US"/>
          </a:p>
        </p:txBody>
      </p:sp>
    </p:spTree>
    <p:extLst>
      <p:ext uri="{BB962C8B-B14F-4D97-AF65-F5344CB8AC3E}">
        <p14:creationId xmlns:p14="http://schemas.microsoft.com/office/powerpoint/2010/main" val="1268420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MEM is designed for municipalities that lack internal resources to engage in energy management work and thus, the municipalities above 150,000 residents are ineligible as they have large teams dedicated to energy management.</a:t>
            </a:r>
            <a:br>
              <a:rPr lang="en-US" dirty="0"/>
            </a:br>
            <a:endParaRPr lang="en-US" dirty="0"/>
          </a:p>
          <a:p>
            <a:pPr marL="171450" indent="-171450">
              <a:buFontTx/>
              <a:buChar char="-"/>
            </a:pPr>
            <a:r>
              <a:rPr lang="en-US" dirty="0"/>
              <a:t>Also ineligible are municipalities who were awarded funding for climate change mitigation staff grants from the Municipalities for Climate Innovation Program (MCIP) and the Federation of Canadian Municipalities (FCM). This funding already covers the salary of a position inside the municipality to complete similar work as our MEM program. Municipalities who received climate change ADAPTION staff grants through MCIP and FCM are eligible for MEM as there is limited overlap in the scope and deliverables of these two positions. </a:t>
            </a:r>
          </a:p>
          <a:p>
            <a:endParaRPr lang="en-US" dirty="0"/>
          </a:p>
        </p:txBody>
      </p:sp>
      <p:sp>
        <p:nvSpPr>
          <p:cNvPr id="4" name="Slide Number Placeholder 3"/>
          <p:cNvSpPr>
            <a:spLocks noGrp="1"/>
          </p:cNvSpPr>
          <p:nvPr>
            <p:ph type="sldNum" sz="quarter" idx="5"/>
          </p:nvPr>
        </p:nvSpPr>
        <p:spPr/>
        <p:txBody>
          <a:bodyPr/>
          <a:lstStyle/>
          <a:p>
            <a:fld id="{D17155DA-951C-2B49-9D1B-8F912D5CD6FA}" type="slidenum">
              <a:rPr lang="en-US" smtClean="0"/>
              <a:t>9</a:t>
            </a:fld>
            <a:endParaRPr lang="en-US"/>
          </a:p>
        </p:txBody>
      </p:sp>
    </p:spTree>
    <p:extLst>
      <p:ext uri="{BB962C8B-B14F-4D97-AF65-F5344CB8AC3E}">
        <p14:creationId xmlns:p14="http://schemas.microsoft.com/office/powerpoint/2010/main" val="271723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Go through example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In this example, the county is the lead participant who will sign the funding agreement, manage the MEM, and receive the incentive payments on behalf of the partnership. MCCAC will not be involved in determining the specifics of the partnership, duties of each member, or distribution of funds within the partnership, if any. It is up to the collaborating municipalities to select the lead participant.</a:t>
            </a:r>
          </a:p>
          <a:p>
            <a:pPr marL="171450" indent="-171450">
              <a:buFontTx/>
              <a:buChar char="-"/>
            </a:pPr>
            <a:r>
              <a:rPr lang="en-US" dirty="0"/>
              <a:t>MCCAC will evaluate on a case by case basis. The ideal collaboration size is approximately 2-4 municipalities, although MCCAC may assess each collaboration individually. </a:t>
            </a:r>
          </a:p>
        </p:txBody>
      </p:sp>
      <p:sp>
        <p:nvSpPr>
          <p:cNvPr id="4" name="Slide Number Placeholder 3"/>
          <p:cNvSpPr>
            <a:spLocks noGrp="1"/>
          </p:cNvSpPr>
          <p:nvPr>
            <p:ph type="sldNum" sz="quarter" idx="5"/>
          </p:nvPr>
        </p:nvSpPr>
        <p:spPr/>
        <p:txBody>
          <a:bodyPr/>
          <a:lstStyle/>
          <a:p>
            <a:fld id="{D17155DA-951C-2B49-9D1B-8F912D5CD6FA}" type="slidenum">
              <a:rPr lang="en-US" smtClean="0"/>
              <a:t>11</a:t>
            </a:fld>
            <a:endParaRPr lang="en-US"/>
          </a:p>
        </p:txBody>
      </p:sp>
    </p:spTree>
    <p:extLst>
      <p:ext uri="{BB962C8B-B14F-4D97-AF65-F5344CB8AC3E}">
        <p14:creationId xmlns:p14="http://schemas.microsoft.com/office/powerpoint/2010/main" val="1051383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MCCAC will work with </a:t>
            </a:r>
            <a:r>
              <a:rPr lang="en-US" sz="1200" b="1" i="0" u="none" strike="noStrike" kern="1200" baseline="0" dirty="0">
                <a:solidFill>
                  <a:schemeClr val="tx1"/>
                </a:solidFill>
                <a:latin typeface="+mn-lt"/>
                <a:ea typeface="+mn-ea"/>
                <a:cs typeface="+mn-cs"/>
              </a:rPr>
              <a:t>CLEAResult Canada Inc. </a:t>
            </a:r>
            <a:r>
              <a:rPr lang="en-US" sz="1200" b="0" i="0" u="none" strike="noStrike" kern="1200" baseline="0" dirty="0">
                <a:solidFill>
                  <a:schemeClr val="tx1"/>
                </a:solidFill>
                <a:latin typeface="+mn-lt"/>
                <a:ea typeface="+mn-ea"/>
                <a:cs typeface="+mn-cs"/>
              </a:rPr>
              <a:t>to deliver technical advice, training, and coaching support to each hired MEM in the program. CLEAResult’s team has significant experience implementing energy management programs across North America and will be a great asset to both the MEM program and each hired MEM</a:t>
            </a:r>
          </a:p>
          <a:p>
            <a:pPr marL="171450" indent="-171450">
              <a:buFontTx/>
              <a:buChar char="-"/>
            </a:pPr>
            <a:r>
              <a:rPr lang="en-US" sz="1200" b="0" i="0" u="none" strike="noStrike" kern="1200" baseline="0" dirty="0">
                <a:solidFill>
                  <a:schemeClr val="tx1"/>
                </a:solidFill>
                <a:latin typeface="+mn-lt"/>
                <a:ea typeface="+mn-ea"/>
                <a:cs typeface="+mn-cs"/>
              </a:rPr>
              <a:t>Supplementary documents such as sample job descriptions, competency checklists and other items will be made available to assist with the hiring process. </a:t>
            </a:r>
            <a:endParaRPr lang="en-US" dirty="0"/>
          </a:p>
          <a:p>
            <a:endParaRPr lang="en-US" dirty="0"/>
          </a:p>
        </p:txBody>
      </p:sp>
      <p:sp>
        <p:nvSpPr>
          <p:cNvPr id="4" name="Slide Number Placeholder 3"/>
          <p:cNvSpPr>
            <a:spLocks noGrp="1"/>
          </p:cNvSpPr>
          <p:nvPr>
            <p:ph type="sldNum" sz="quarter" idx="5"/>
          </p:nvPr>
        </p:nvSpPr>
        <p:spPr/>
        <p:txBody>
          <a:bodyPr/>
          <a:lstStyle/>
          <a:p>
            <a:fld id="{D17155DA-951C-2B49-9D1B-8F912D5CD6FA}" type="slidenum">
              <a:rPr lang="en-US" smtClean="0"/>
              <a:t>13</a:t>
            </a:fld>
            <a:endParaRPr lang="en-US"/>
          </a:p>
        </p:txBody>
      </p:sp>
    </p:spTree>
    <p:extLst>
      <p:ext uri="{BB962C8B-B14F-4D97-AF65-F5344CB8AC3E}">
        <p14:creationId xmlns:p14="http://schemas.microsoft.com/office/powerpoint/2010/main" val="4067995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Payment schedule</a:t>
            </a:r>
          </a:p>
          <a:p>
            <a:pPr marL="171450" indent="-171450">
              <a:buFontTx/>
              <a:buChar char="-"/>
            </a:pPr>
            <a:r>
              <a:rPr lang="en-US" dirty="0"/>
              <a:t>40% of MEM salary upon executed funding agreement and notice of employment start date</a:t>
            </a:r>
          </a:p>
          <a:p>
            <a:pPr marL="171450" indent="-171450">
              <a:buFontTx/>
              <a:buChar char="-"/>
            </a:pPr>
            <a:r>
              <a:rPr lang="en-US" dirty="0"/>
              <a:t>40% upon receiving and approving Q2 progress report</a:t>
            </a:r>
          </a:p>
          <a:p>
            <a:pPr marL="171450" indent="-171450">
              <a:buFontTx/>
              <a:buChar char="-"/>
            </a:pPr>
            <a:endParaRPr lang="en-US" dirty="0"/>
          </a:p>
          <a:p>
            <a:pPr marL="171450" indent="-171450">
              <a:buFontTx/>
              <a:buChar char="-"/>
            </a:pPr>
            <a:r>
              <a:rPr lang="en-US" dirty="0"/>
              <a:t>Year 2</a:t>
            </a:r>
          </a:p>
          <a:p>
            <a:pPr marL="171450" indent="-171450">
              <a:buFontTx/>
              <a:buChar char="-"/>
            </a:pPr>
            <a:r>
              <a:rPr lang="en-US" dirty="0"/>
              <a:t>Upon approval of year 1 Q3 progress report, and the request for year 2 funding, will fund 40% to be paid after the mem’s employment anniversary and upon receiving an executed funding agreement.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40% upon receiving and approving Q2 progress report</a:t>
            </a:r>
          </a:p>
          <a:p>
            <a:endParaRPr lang="en-US" dirty="0"/>
          </a:p>
        </p:txBody>
      </p:sp>
      <p:sp>
        <p:nvSpPr>
          <p:cNvPr id="4" name="Slide Number Placeholder 3"/>
          <p:cNvSpPr>
            <a:spLocks noGrp="1"/>
          </p:cNvSpPr>
          <p:nvPr>
            <p:ph type="sldNum" sz="quarter" idx="5"/>
          </p:nvPr>
        </p:nvSpPr>
        <p:spPr/>
        <p:txBody>
          <a:bodyPr/>
          <a:lstStyle/>
          <a:p>
            <a:fld id="{D17155DA-951C-2B49-9D1B-8F912D5CD6FA}" type="slidenum">
              <a:rPr lang="en-US" smtClean="0"/>
              <a:t>15</a:t>
            </a:fld>
            <a:endParaRPr lang="en-US"/>
          </a:p>
        </p:txBody>
      </p:sp>
    </p:spTree>
    <p:extLst>
      <p:ext uri="{BB962C8B-B14F-4D97-AF65-F5344CB8AC3E}">
        <p14:creationId xmlns:p14="http://schemas.microsoft.com/office/powerpoint/2010/main" val="1611002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Network of Canadian municipalities committed to taking action on climate change.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Members benefit from our support to reduce GHGs.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Free training, resources and advice with Regional Climate Advisors.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 Action Centre is now home to Alberta’s Regional Climate Advisor. Reach out for local expertise, advice and training. </a:t>
            </a:r>
          </a:p>
          <a:p>
            <a:endParaRPr lang="en-US" dirty="0"/>
          </a:p>
        </p:txBody>
      </p:sp>
      <p:sp>
        <p:nvSpPr>
          <p:cNvPr id="4" name="Slide Number Placeholder 3"/>
          <p:cNvSpPr>
            <a:spLocks noGrp="1"/>
          </p:cNvSpPr>
          <p:nvPr>
            <p:ph type="sldNum" sz="quarter" idx="5"/>
          </p:nvPr>
        </p:nvSpPr>
        <p:spPr/>
        <p:txBody>
          <a:bodyPr/>
          <a:lstStyle/>
          <a:p>
            <a:fld id="{D17155DA-951C-2B49-9D1B-8F912D5CD6FA}" type="slidenum">
              <a:rPr lang="en-US" smtClean="0"/>
              <a:t>18</a:t>
            </a:fld>
            <a:endParaRPr lang="en-US"/>
          </a:p>
        </p:txBody>
      </p:sp>
    </p:spTree>
    <p:extLst>
      <p:ext uri="{BB962C8B-B14F-4D97-AF65-F5344CB8AC3E}">
        <p14:creationId xmlns:p14="http://schemas.microsoft.com/office/powerpoint/2010/main" val="3313606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Network of Canadian municipalities committed to taking action on climate change.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Members benefit from our support to reduce GHGs.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Free training, resources and advice with Regional Climate Advisors.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 Action Centre is now home to Alberta’s Regional Climate Advisor. Reach out for local expertise, advice and training. </a:t>
            </a:r>
          </a:p>
          <a:p>
            <a:endParaRPr lang="en-US" dirty="0"/>
          </a:p>
        </p:txBody>
      </p:sp>
      <p:sp>
        <p:nvSpPr>
          <p:cNvPr id="4" name="Slide Number Placeholder 3"/>
          <p:cNvSpPr>
            <a:spLocks noGrp="1"/>
          </p:cNvSpPr>
          <p:nvPr>
            <p:ph type="sldNum" sz="quarter" idx="5"/>
          </p:nvPr>
        </p:nvSpPr>
        <p:spPr/>
        <p:txBody>
          <a:bodyPr/>
          <a:lstStyle/>
          <a:p>
            <a:fld id="{D17155DA-951C-2B49-9D1B-8F912D5CD6FA}" type="slidenum">
              <a:rPr lang="en-US" smtClean="0"/>
              <a:t>20</a:t>
            </a:fld>
            <a:endParaRPr lang="en-US"/>
          </a:p>
        </p:txBody>
      </p:sp>
    </p:spTree>
    <p:extLst>
      <p:ext uri="{BB962C8B-B14F-4D97-AF65-F5344CB8AC3E}">
        <p14:creationId xmlns:p14="http://schemas.microsoft.com/office/powerpoint/2010/main" val="1006232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528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08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Gre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505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741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emf"/><Relationship Id="rId9"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539776" y="599433"/>
            <a:ext cx="6358329" cy="3380284"/>
          </a:xfrm>
          <a:prstGeom prst="rect">
            <a:avLst/>
          </a:prstGeom>
          <a:noFill/>
        </p:spPr>
        <p:txBody>
          <a:bodyPr wrap="square" rtlCol="0">
            <a:spAutoFit/>
          </a:bodyPr>
          <a:lstStyle/>
          <a:p>
            <a:pPr>
              <a:lnSpc>
                <a:spcPts val="6400"/>
              </a:lnSpc>
            </a:pPr>
            <a:r>
              <a:rPr lang="en-US" sz="7200" b="1" dirty="0">
                <a:solidFill>
                  <a:schemeClr val="bg1"/>
                </a:solidFill>
                <a:latin typeface="Helvetica" charset="0"/>
                <a:ea typeface="Helvetica" charset="0"/>
                <a:cs typeface="Helvetica" charset="0"/>
              </a:rPr>
              <a:t>MUNICIPAL ENERGY MANAGER PROGRAM</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9354" y="599433"/>
            <a:ext cx="1882212" cy="670567"/>
          </a:xfrm>
          <a:prstGeom prst="rect">
            <a:avLst/>
          </a:prstGeom>
        </p:spPr>
      </p:pic>
    </p:spTree>
    <p:extLst>
      <p:ext uri="{BB962C8B-B14F-4D97-AF65-F5344CB8AC3E}">
        <p14:creationId xmlns:p14="http://schemas.microsoft.com/office/powerpoint/2010/main" val="554194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69615" y="2129615"/>
            <a:ext cx="10773637" cy="918072"/>
          </a:xfrm>
          <a:prstGeom prst="rect">
            <a:avLst/>
          </a:prstGeom>
          <a:noFill/>
        </p:spPr>
        <p:txBody>
          <a:bodyPr wrap="square" rtlCol="0">
            <a:spAutoFit/>
          </a:bodyPr>
          <a:lstStyle/>
          <a:p>
            <a:pPr>
              <a:lnSpc>
                <a:spcPts val="6400"/>
              </a:lnSpc>
            </a:pPr>
            <a:r>
              <a:rPr lang="en-US" sz="7200" b="1" dirty="0">
                <a:solidFill>
                  <a:srgbClr val="00AF66"/>
                </a:solidFill>
                <a:latin typeface="Helvetica" charset="0"/>
                <a:ea typeface="Helvetica" charset="0"/>
                <a:cs typeface="Helvetica" charset="0"/>
              </a:rPr>
              <a:t>EXAMPLE</a:t>
            </a:r>
          </a:p>
        </p:txBody>
      </p:sp>
    </p:spTree>
    <p:extLst>
      <p:ext uri="{BB962C8B-B14F-4D97-AF65-F5344CB8AC3E}">
        <p14:creationId xmlns:p14="http://schemas.microsoft.com/office/powerpoint/2010/main" val="3185352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9475" y="258674"/>
            <a:ext cx="11213499" cy="1446550"/>
          </a:xfrm>
          <a:prstGeom prst="rect">
            <a:avLst/>
          </a:prstGeom>
          <a:noFill/>
        </p:spPr>
        <p:txBody>
          <a:bodyPr wrap="square" rtlCol="0">
            <a:spAutoFit/>
          </a:bodyPr>
          <a:lstStyle/>
          <a:p>
            <a:r>
              <a:rPr lang="en-US" sz="4400" b="1" dirty="0">
                <a:solidFill>
                  <a:srgbClr val="00C1D5"/>
                </a:solidFill>
                <a:latin typeface="Helvetica" charset="0"/>
                <a:ea typeface="Helvetica" charset="0"/>
                <a:cs typeface="Helvetica" charset="0"/>
              </a:rPr>
              <a:t>Municipalities can partner and share a MEM with other municipalities</a:t>
            </a:r>
          </a:p>
        </p:txBody>
      </p:sp>
      <p:sp>
        <p:nvSpPr>
          <p:cNvPr id="7" name="TextBox 6"/>
          <p:cNvSpPr txBox="1"/>
          <p:nvPr/>
        </p:nvSpPr>
        <p:spPr>
          <a:xfrm>
            <a:off x="1228500" y="1916593"/>
            <a:ext cx="9395792" cy="3970318"/>
          </a:xfrm>
          <a:prstGeom prst="rect">
            <a:avLst/>
          </a:prstGeom>
          <a:noFill/>
        </p:spPr>
        <p:txBody>
          <a:bodyPr wrap="square" rtlCol="0">
            <a:spAutoFit/>
          </a:bodyPr>
          <a:lstStyle/>
          <a:p>
            <a:pPr>
              <a:lnSpc>
                <a:spcPct val="150000"/>
              </a:lnSpc>
            </a:pPr>
            <a:r>
              <a:rPr lang="en-US" dirty="0">
                <a:solidFill>
                  <a:srgbClr val="75787B"/>
                </a:solidFill>
                <a:latin typeface="Helvetica" charset="0"/>
                <a:cs typeface="Helvetica" charset="0"/>
              </a:rPr>
              <a:t>Population Statistics:</a:t>
            </a:r>
          </a:p>
          <a:p>
            <a:pPr marL="285750" indent="-285750">
              <a:lnSpc>
                <a:spcPct val="150000"/>
              </a:lnSpc>
              <a:buFont typeface="Arial" charset="0"/>
              <a:buChar char="•"/>
            </a:pPr>
            <a:r>
              <a:rPr lang="en-US" dirty="0">
                <a:solidFill>
                  <a:srgbClr val="75787B"/>
                </a:solidFill>
                <a:latin typeface="Helvetica" charset="0"/>
                <a:cs typeface="Helvetica" charset="0"/>
              </a:rPr>
              <a:t>County = 6,000</a:t>
            </a:r>
          </a:p>
          <a:p>
            <a:pPr marL="285750" indent="-285750">
              <a:lnSpc>
                <a:spcPct val="150000"/>
              </a:lnSpc>
              <a:buFont typeface="Arial" charset="0"/>
              <a:buChar char="•"/>
            </a:pPr>
            <a:r>
              <a:rPr lang="en-US" dirty="0">
                <a:solidFill>
                  <a:srgbClr val="75787B"/>
                </a:solidFill>
                <a:latin typeface="Helvetica" charset="0"/>
                <a:cs typeface="Helvetica" charset="0"/>
              </a:rPr>
              <a:t>Town 1 = 5,000</a:t>
            </a:r>
          </a:p>
          <a:p>
            <a:pPr marL="285750" indent="-285750">
              <a:lnSpc>
                <a:spcPct val="150000"/>
              </a:lnSpc>
              <a:buFont typeface="Arial" charset="0"/>
              <a:buChar char="•"/>
            </a:pPr>
            <a:r>
              <a:rPr lang="en-US" dirty="0">
                <a:solidFill>
                  <a:srgbClr val="75787B"/>
                </a:solidFill>
                <a:latin typeface="Helvetica" charset="0"/>
                <a:cs typeface="Helvetica" charset="0"/>
              </a:rPr>
              <a:t>Village = 50</a:t>
            </a:r>
          </a:p>
          <a:p>
            <a:pPr marL="285750" indent="-285750">
              <a:lnSpc>
                <a:spcPct val="150000"/>
              </a:lnSpc>
              <a:buFont typeface="Arial" charset="0"/>
              <a:buChar char="•"/>
            </a:pPr>
            <a:endParaRPr lang="en-US" dirty="0">
              <a:solidFill>
                <a:srgbClr val="75787B"/>
              </a:solidFill>
              <a:latin typeface="Helvetica" charset="0"/>
              <a:cs typeface="Helvetica" charset="0"/>
            </a:endParaRPr>
          </a:p>
          <a:p>
            <a:pPr>
              <a:lnSpc>
                <a:spcPct val="150000"/>
              </a:lnSpc>
            </a:pPr>
            <a:endParaRPr lang="en-US" dirty="0">
              <a:solidFill>
                <a:srgbClr val="75787B"/>
              </a:solidFill>
              <a:latin typeface="Helvetica" charset="0"/>
              <a:cs typeface="Helvetica" charset="0"/>
            </a:endParaRPr>
          </a:p>
          <a:p>
            <a:pPr>
              <a:lnSpc>
                <a:spcPct val="150000"/>
              </a:lnSpc>
            </a:pPr>
            <a:r>
              <a:rPr lang="en-US" dirty="0">
                <a:solidFill>
                  <a:srgbClr val="75787B"/>
                </a:solidFill>
                <a:latin typeface="Helvetica" charset="0"/>
                <a:cs typeface="Helvetica" charset="0"/>
              </a:rPr>
              <a:t>The County, Town and the Village all share one Municipal Energy Manager. The County is the primary partner, who manages the MEM, but they work within the collaborating region.</a:t>
            </a:r>
          </a:p>
          <a:p>
            <a:pPr marL="285750" indent="-285750">
              <a:buFont typeface="Arial" charset="0"/>
              <a:buChar char="•"/>
            </a:pPr>
            <a:endParaRPr lang="en-US" dirty="0">
              <a:solidFill>
                <a:srgbClr val="75787B"/>
              </a:solidFill>
              <a:latin typeface="Helvetica" charset="0"/>
              <a:ea typeface="Helvetica" charset="0"/>
              <a:cs typeface="Helvetica" charset="0"/>
            </a:endParaRPr>
          </a:p>
          <a:p>
            <a:endParaRPr lang="en-US" dirty="0">
              <a:solidFill>
                <a:srgbClr val="75787B"/>
              </a:solidFill>
              <a:latin typeface="Effra" charset="0"/>
              <a:ea typeface="Effra" charset="0"/>
              <a:cs typeface="Effra"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8281"/>
            <a:ext cx="12192000" cy="759720"/>
          </a:xfrm>
          <a:prstGeom prst="rect">
            <a:avLst/>
          </a:prstGeom>
        </p:spPr>
      </p:pic>
      <p:sp>
        <p:nvSpPr>
          <p:cNvPr id="5" name="Rectangle 4">
            <a:extLst>
              <a:ext uri="{FF2B5EF4-FFF2-40B4-BE49-F238E27FC236}">
                <a16:creationId xmlns:a16="http://schemas.microsoft.com/office/drawing/2014/main" id="{91D0A3C4-2657-41A5-A471-1119103FF5D1}"/>
              </a:ext>
            </a:extLst>
          </p:cNvPr>
          <p:cNvSpPr/>
          <p:nvPr/>
        </p:nvSpPr>
        <p:spPr>
          <a:xfrm>
            <a:off x="4717774" y="1965384"/>
            <a:ext cx="2417245" cy="2055377"/>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787B"/>
              </a:solidFill>
            </a:endParaRPr>
          </a:p>
        </p:txBody>
      </p:sp>
      <p:sp>
        <p:nvSpPr>
          <p:cNvPr id="6" name="TextBox 5">
            <a:extLst>
              <a:ext uri="{FF2B5EF4-FFF2-40B4-BE49-F238E27FC236}">
                <a16:creationId xmlns:a16="http://schemas.microsoft.com/office/drawing/2014/main" id="{93E42BCC-CFF7-42B0-AE61-02A94D507F36}"/>
              </a:ext>
            </a:extLst>
          </p:cNvPr>
          <p:cNvSpPr txBox="1"/>
          <p:nvPr/>
        </p:nvSpPr>
        <p:spPr>
          <a:xfrm>
            <a:off x="5050070" y="2117611"/>
            <a:ext cx="461666" cy="461665"/>
          </a:xfrm>
          <a:prstGeom prst="rect">
            <a:avLst/>
          </a:prstGeom>
          <a:noFill/>
        </p:spPr>
        <p:txBody>
          <a:bodyPr wrap="square" rtlCol="0">
            <a:spAutoFit/>
          </a:bodyPr>
          <a:lstStyle/>
          <a:p>
            <a:pPr algn="ctr"/>
            <a:r>
              <a:rPr lang="en-US" sz="2400" dirty="0">
                <a:solidFill>
                  <a:schemeClr val="bg1"/>
                </a:solidFill>
                <a:latin typeface="Helvetica" charset="0"/>
                <a:ea typeface="Helvetica" charset="0"/>
                <a:cs typeface="Helvetica" charset="0"/>
              </a:rPr>
              <a:t>V</a:t>
            </a:r>
          </a:p>
        </p:txBody>
      </p:sp>
      <p:sp>
        <p:nvSpPr>
          <p:cNvPr id="10" name="Rectangle 9">
            <a:extLst>
              <a:ext uri="{FF2B5EF4-FFF2-40B4-BE49-F238E27FC236}">
                <a16:creationId xmlns:a16="http://schemas.microsoft.com/office/drawing/2014/main" id="{2290BE19-5B1E-460B-B964-22293B983EF6}"/>
              </a:ext>
            </a:extLst>
          </p:cNvPr>
          <p:cNvSpPr/>
          <p:nvPr/>
        </p:nvSpPr>
        <p:spPr>
          <a:xfrm>
            <a:off x="6924345" y="2579276"/>
            <a:ext cx="2758578" cy="1442401"/>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787B"/>
              </a:solidFill>
            </a:endParaRPr>
          </a:p>
        </p:txBody>
      </p:sp>
      <p:sp>
        <p:nvSpPr>
          <p:cNvPr id="11" name="TextBox 10">
            <a:extLst>
              <a:ext uri="{FF2B5EF4-FFF2-40B4-BE49-F238E27FC236}">
                <a16:creationId xmlns:a16="http://schemas.microsoft.com/office/drawing/2014/main" id="{044CE8A7-6977-4C41-877E-AB0330B478FD}"/>
              </a:ext>
            </a:extLst>
          </p:cNvPr>
          <p:cNvSpPr txBox="1"/>
          <p:nvPr/>
        </p:nvSpPr>
        <p:spPr>
          <a:xfrm>
            <a:off x="5597877" y="3119070"/>
            <a:ext cx="1656693" cy="461665"/>
          </a:xfrm>
          <a:prstGeom prst="rect">
            <a:avLst/>
          </a:prstGeom>
          <a:noFill/>
        </p:spPr>
        <p:txBody>
          <a:bodyPr wrap="square" rtlCol="0">
            <a:spAutoFit/>
          </a:bodyPr>
          <a:lstStyle/>
          <a:p>
            <a:pPr algn="ctr"/>
            <a:r>
              <a:rPr lang="en-US" sz="2400" dirty="0">
                <a:solidFill>
                  <a:schemeClr val="bg1"/>
                </a:solidFill>
                <a:latin typeface="Helvetica" charset="0"/>
                <a:ea typeface="Helvetica" charset="0"/>
                <a:cs typeface="Helvetica" charset="0"/>
              </a:rPr>
              <a:t>County</a:t>
            </a:r>
          </a:p>
        </p:txBody>
      </p:sp>
      <p:sp>
        <p:nvSpPr>
          <p:cNvPr id="12" name="TextBox 11">
            <a:extLst>
              <a:ext uri="{FF2B5EF4-FFF2-40B4-BE49-F238E27FC236}">
                <a16:creationId xmlns:a16="http://schemas.microsoft.com/office/drawing/2014/main" id="{AAF1E7E9-158F-47DB-A09C-F8FD0280D8F5}"/>
              </a:ext>
            </a:extLst>
          </p:cNvPr>
          <p:cNvSpPr txBox="1"/>
          <p:nvPr/>
        </p:nvSpPr>
        <p:spPr>
          <a:xfrm>
            <a:off x="7733616" y="3041316"/>
            <a:ext cx="1656693" cy="461665"/>
          </a:xfrm>
          <a:prstGeom prst="rect">
            <a:avLst/>
          </a:prstGeom>
          <a:noFill/>
        </p:spPr>
        <p:txBody>
          <a:bodyPr wrap="square" rtlCol="0">
            <a:spAutoFit/>
          </a:bodyPr>
          <a:lstStyle/>
          <a:p>
            <a:pPr algn="ctr"/>
            <a:r>
              <a:rPr lang="en-US" sz="2400" dirty="0">
                <a:solidFill>
                  <a:schemeClr val="bg1"/>
                </a:solidFill>
                <a:latin typeface="Helvetica" charset="0"/>
                <a:ea typeface="Helvetica" charset="0"/>
                <a:cs typeface="Helvetica" charset="0"/>
              </a:rPr>
              <a:t>Town</a:t>
            </a:r>
          </a:p>
        </p:txBody>
      </p:sp>
      <p:pic>
        <p:nvPicPr>
          <p:cNvPr id="13" name="Picture 12">
            <a:extLst>
              <a:ext uri="{FF2B5EF4-FFF2-40B4-BE49-F238E27FC236}">
                <a16:creationId xmlns:a16="http://schemas.microsoft.com/office/drawing/2014/main" id="{40A403A5-30FF-4D1D-A8E1-85EDDDFCB2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0070" y="2114711"/>
            <a:ext cx="461665" cy="461665"/>
          </a:xfrm>
          <a:prstGeom prst="rect">
            <a:avLst/>
          </a:prstGeom>
        </p:spPr>
      </p:pic>
      <p:pic>
        <p:nvPicPr>
          <p:cNvPr id="14" name="Picture 13">
            <a:extLst>
              <a:ext uri="{FF2B5EF4-FFF2-40B4-BE49-F238E27FC236}">
                <a16:creationId xmlns:a16="http://schemas.microsoft.com/office/drawing/2014/main" id="{1C7F44FB-25CB-40FD-9172-5F914DBF0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2671" y="2788401"/>
            <a:ext cx="1018300" cy="1018300"/>
          </a:xfrm>
          <a:prstGeom prst="rect">
            <a:avLst/>
          </a:prstGeom>
        </p:spPr>
      </p:pic>
    </p:spTree>
    <p:extLst>
      <p:ext uri="{BB962C8B-B14F-4D97-AF65-F5344CB8AC3E}">
        <p14:creationId xmlns:p14="http://schemas.microsoft.com/office/powerpoint/2010/main" val="1508280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69615" y="2129615"/>
            <a:ext cx="10773637" cy="918072"/>
          </a:xfrm>
          <a:prstGeom prst="rect">
            <a:avLst/>
          </a:prstGeom>
          <a:noFill/>
        </p:spPr>
        <p:txBody>
          <a:bodyPr wrap="square" rtlCol="0">
            <a:spAutoFit/>
          </a:bodyPr>
          <a:lstStyle/>
          <a:p>
            <a:pPr>
              <a:lnSpc>
                <a:spcPts val="6400"/>
              </a:lnSpc>
            </a:pPr>
            <a:r>
              <a:rPr lang="en-US" sz="7200" b="1" dirty="0">
                <a:solidFill>
                  <a:srgbClr val="00AF66"/>
                </a:solidFill>
                <a:latin typeface="Helvetica" charset="0"/>
                <a:ea typeface="Helvetica" charset="0"/>
                <a:cs typeface="Helvetica" charset="0"/>
              </a:rPr>
              <a:t>SUPPORT</a:t>
            </a:r>
          </a:p>
        </p:txBody>
      </p:sp>
    </p:spTree>
    <p:extLst>
      <p:ext uri="{BB962C8B-B14F-4D97-AF65-F5344CB8AC3E}">
        <p14:creationId xmlns:p14="http://schemas.microsoft.com/office/powerpoint/2010/main" val="3514546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191076020"/>
              </p:ext>
            </p:extLst>
          </p:nvPr>
        </p:nvGraphicFramePr>
        <p:xfrm>
          <a:off x="1898186" y="1291768"/>
          <a:ext cx="8128000" cy="36576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903176">
                <a:tc>
                  <a:txBody>
                    <a:bodyPr/>
                    <a:lstStyle/>
                    <a:p>
                      <a:pPr algn="ctr"/>
                      <a:endParaRPr lang="en-US" dirty="0">
                        <a:solidFill>
                          <a:srgbClr val="75787B"/>
                        </a:solidFill>
                        <a:latin typeface="Effra" charset="0"/>
                        <a:ea typeface="Effra" charset="0"/>
                        <a:cs typeface="Effra" charset="0"/>
                      </a:endParaRPr>
                    </a:p>
                    <a:p>
                      <a:pPr algn="ctr"/>
                      <a:r>
                        <a:rPr lang="en-US" dirty="0">
                          <a:solidFill>
                            <a:srgbClr val="00C1D5"/>
                          </a:solidFill>
                          <a:latin typeface="Helvetica" charset="0"/>
                          <a:ea typeface="Helvetica" charset="0"/>
                          <a:cs typeface="Helvetica" charset="0"/>
                        </a:rPr>
                        <a:t>MEM Term</a:t>
                      </a:r>
                    </a:p>
                  </a:txBody>
                  <a:tcPr>
                    <a:lnR w="12700" cap="flat" cmpd="sng" algn="ctr">
                      <a:solidFill>
                        <a:srgbClr val="75787B"/>
                      </a:solidFill>
                      <a:prstDash val="solid"/>
                      <a:round/>
                      <a:headEnd type="none" w="med" len="med"/>
                      <a:tailEnd type="none" w="med" len="med"/>
                    </a:lnR>
                    <a:lnB w="12700" cap="flat" cmpd="sng" algn="ctr">
                      <a:solidFill>
                        <a:srgbClr val="75787B"/>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75787B"/>
                        </a:solidFill>
                        <a:latin typeface="Effra" charset="0"/>
                        <a:ea typeface="Effra" charset="0"/>
                        <a:cs typeface="Effra"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C1D5"/>
                          </a:solidFill>
                          <a:latin typeface="Helvetica" charset="0"/>
                          <a:ea typeface="Helvetica" charset="0"/>
                          <a:cs typeface="Helvetica" charset="0"/>
                        </a:rPr>
                        <a:t>MCCAC</a:t>
                      </a:r>
                    </a:p>
                    <a:p>
                      <a:endParaRPr lang="en-US" dirty="0"/>
                    </a:p>
                  </a:txBody>
                  <a:tcPr>
                    <a:lnL w="12700" cap="flat" cmpd="sng" algn="ctr">
                      <a:solidFill>
                        <a:srgbClr val="75787B"/>
                      </a:solidFill>
                      <a:prstDash val="solid"/>
                      <a:round/>
                      <a:headEnd type="none" w="med" len="med"/>
                      <a:tailEnd type="none" w="med" len="med"/>
                    </a:lnL>
                    <a:lnB w="12700" cap="flat" cmpd="sng" algn="ctr">
                      <a:solidFill>
                        <a:srgbClr val="75787B"/>
                      </a:solidFill>
                      <a:prstDash val="solid"/>
                      <a:round/>
                      <a:headEnd type="none" w="med" len="med"/>
                      <a:tailEnd type="none" w="med" len="med"/>
                    </a:lnB>
                    <a:noFill/>
                  </a:tcPr>
                </a:tc>
                <a:extLst>
                  <a:ext uri="{0D108BD9-81ED-4DB2-BD59-A6C34878D82A}">
                    <a16:rowId xmlns:a16="http://schemas.microsoft.com/office/drawing/2014/main" val="10000"/>
                  </a:ext>
                </a:extLst>
              </a:tr>
              <a:tr h="9031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b="0" i="0" dirty="0">
                        <a:solidFill>
                          <a:srgbClr val="75787B"/>
                        </a:solidFill>
                        <a:latin typeface="Helvetica" charset="0"/>
                        <a:ea typeface="Helvetica" charset="0"/>
                        <a:cs typeface="Helvetica"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a:solidFill>
                            <a:srgbClr val="75787B"/>
                          </a:solidFill>
                          <a:latin typeface="Helvetica" charset="0"/>
                          <a:ea typeface="Helvetica" charset="0"/>
                          <a:cs typeface="Helvetica" charset="0"/>
                        </a:rPr>
                        <a:t>Technical advice</a:t>
                      </a:r>
                    </a:p>
                    <a:p>
                      <a:pPr algn="ctr"/>
                      <a:endParaRPr lang="en-US" b="0" i="0" dirty="0">
                        <a:latin typeface="Helvetica" charset="0"/>
                        <a:ea typeface="Helvetica" charset="0"/>
                        <a:cs typeface="Helvetica" charset="0"/>
                      </a:endParaRPr>
                    </a:p>
                  </a:txBody>
                  <a:tcPr>
                    <a:lnR w="12700" cap="flat" cmpd="sng" algn="ctr">
                      <a:solidFill>
                        <a:srgbClr val="75787B"/>
                      </a:solidFill>
                      <a:prstDash val="solid"/>
                      <a:round/>
                      <a:headEnd type="none" w="med" len="med"/>
                      <a:tailEnd type="none" w="med" len="med"/>
                    </a:lnR>
                    <a:lnT w="12700" cap="flat" cmpd="sng" algn="ctr">
                      <a:solidFill>
                        <a:srgbClr val="75787B"/>
                      </a:solidFill>
                      <a:prstDash val="solid"/>
                      <a:round/>
                      <a:headEnd type="none" w="med" len="med"/>
                      <a:tailEnd type="none" w="med" len="med"/>
                    </a:lnT>
                    <a:lnB w="12700" cap="flat" cmpd="sng" algn="ctr">
                      <a:solidFill>
                        <a:srgbClr val="75787B"/>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b="0" i="0" dirty="0">
                        <a:solidFill>
                          <a:srgbClr val="75787B"/>
                        </a:solidFill>
                        <a:latin typeface="Helvetica" charset="0"/>
                        <a:ea typeface="Helvetica" charset="0"/>
                        <a:cs typeface="Helvetica"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a:solidFill>
                            <a:srgbClr val="75787B"/>
                          </a:solidFill>
                          <a:latin typeface="Helvetica" charset="0"/>
                          <a:ea typeface="Helvetica" charset="0"/>
                          <a:cs typeface="Helvetica" charset="0"/>
                        </a:rPr>
                        <a:t>Sample Job Description</a:t>
                      </a:r>
                    </a:p>
                    <a:p>
                      <a:pPr algn="ctr"/>
                      <a:endParaRPr lang="en-US" b="0" i="0" dirty="0">
                        <a:latin typeface="Helvetica" charset="0"/>
                        <a:ea typeface="Helvetica" charset="0"/>
                        <a:cs typeface="Helvetica" charset="0"/>
                      </a:endParaRPr>
                    </a:p>
                  </a:txBody>
                  <a:tcPr>
                    <a:lnL w="12700" cap="flat" cmpd="sng" algn="ctr">
                      <a:solidFill>
                        <a:srgbClr val="75787B"/>
                      </a:solidFill>
                      <a:prstDash val="solid"/>
                      <a:round/>
                      <a:headEnd type="none" w="med" len="med"/>
                      <a:tailEnd type="none" w="med" len="med"/>
                    </a:lnL>
                    <a:lnT w="12700" cap="flat" cmpd="sng" algn="ctr">
                      <a:solidFill>
                        <a:srgbClr val="75787B"/>
                      </a:solidFill>
                      <a:prstDash val="solid"/>
                      <a:round/>
                      <a:headEnd type="none" w="med" len="med"/>
                      <a:tailEnd type="none" w="med" len="med"/>
                    </a:lnT>
                    <a:lnB w="12700" cap="flat" cmpd="sng" algn="ctr">
                      <a:solidFill>
                        <a:srgbClr val="75787B"/>
                      </a:solidFill>
                      <a:prstDash val="solid"/>
                      <a:round/>
                      <a:headEnd type="none" w="med" len="med"/>
                      <a:tailEnd type="none" w="med" len="med"/>
                    </a:lnB>
                    <a:noFill/>
                  </a:tcPr>
                </a:tc>
                <a:extLst>
                  <a:ext uri="{0D108BD9-81ED-4DB2-BD59-A6C34878D82A}">
                    <a16:rowId xmlns:a16="http://schemas.microsoft.com/office/drawing/2014/main" val="10001"/>
                  </a:ext>
                </a:extLst>
              </a:tr>
              <a:tr h="9031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b="0" i="0" dirty="0">
                        <a:solidFill>
                          <a:srgbClr val="75787B"/>
                        </a:solidFill>
                        <a:latin typeface="Helvetica" charset="0"/>
                        <a:ea typeface="Helvetica" charset="0"/>
                        <a:cs typeface="Helvetica"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a:solidFill>
                            <a:srgbClr val="75787B"/>
                          </a:solidFill>
                          <a:latin typeface="Helvetica" charset="0"/>
                          <a:ea typeface="Helvetica" charset="0"/>
                          <a:cs typeface="Helvetica" charset="0"/>
                        </a:rPr>
                        <a:t>Municipal Training</a:t>
                      </a:r>
                    </a:p>
                    <a:p>
                      <a:pPr algn="ctr"/>
                      <a:endParaRPr lang="en-US" b="0" i="0" dirty="0">
                        <a:latin typeface="Helvetica" charset="0"/>
                        <a:ea typeface="Helvetica" charset="0"/>
                        <a:cs typeface="Helvetica" charset="0"/>
                      </a:endParaRPr>
                    </a:p>
                  </a:txBody>
                  <a:tcPr>
                    <a:lnR w="12700" cap="flat" cmpd="sng" algn="ctr">
                      <a:solidFill>
                        <a:srgbClr val="75787B"/>
                      </a:solidFill>
                      <a:prstDash val="solid"/>
                      <a:round/>
                      <a:headEnd type="none" w="med" len="med"/>
                      <a:tailEnd type="none" w="med" len="med"/>
                    </a:lnR>
                    <a:lnT w="12700" cap="flat" cmpd="sng" algn="ctr">
                      <a:solidFill>
                        <a:srgbClr val="75787B"/>
                      </a:solidFill>
                      <a:prstDash val="solid"/>
                      <a:round/>
                      <a:headEnd type="none" w="med" len="med"/>
                      <a:tailEnd type="none" w="med" len="med"/>
                    </a:lnT>
                    <a:lnB w="12700" cap="flat" cmpd="sng" algn="ctr">
                      <a:solidFill>
                        <a:srgbClr val="75787B"/>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b="0" i="0" dirty="0">
                        <a:solidFill>
                          <a:srgbClr val="75787B"/>
                        </a:solidFill>
                        <a:latin typeface="Helvetica" charset="0"/>
                        <a:ea typeface="Helvetica" charset="0"/>
                        <a:cs typeface="Helvetica"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a:solidFill>
                            <a:srgbClr val="75787B"/>
                          </a:solidFill>
                          <a:latin typeface="Helvetica" charset="0"/>
                          <a:ea typeface="Helvetica" charset="0"/>
                          <a:cs typeface="Helvetica" charset="0"/>
                        </a:rPr>
                        <a:t>Skills and Behavior Checklist</a:t>
                      </a:r>
                    </a:p>
                    <a:p>
                      <a:pPr algn="ctr"/>
                      <a:endParaRPr lang="en-US" b="0" i="0" dirty="0">
                        <a:latin typeface="Helvetica" charset="0"/>
                        <a:ea typeface="Helvetica" charset="0"/>
                        <a:cs typeface="Helvetica" charset="0"/>
                      </a:endParaRPr>
                    </a:p>
                  </a:txBody>
                  <a:tcPr>
                    <a:lnL w="12700" cap="flat" cmpd="sng" algn="ctr">
                      <a:solidFill>
                        <a:srgbClr val="75787B"/>
                      </a:solidFill>
                      <a:prstDash val="solid"/>
                      <a:round/>
                      <a:headEnd type="none" w="med" len="med"/>
                      <a:tailEnd type="none" w="med" len="med"/>
                    </a:lnL>
                    <a:lnT w="12700" cap="flat" cmpd="sng" algn="ctr">
                      <a:solidFill>
                        <a:srgbClr val="75787B"/>
                      </a:solidFill>
                      <a:prstDash val="solid"/>
                      <a:round/>
                      <a:headEnd type="none" w="med" len="med"/>
                      <a:tailEnd type="none" w="med" len="med"/>
                    </a:lnT>
                    <a:lnB w="12700" cap="flat" cmpd="sng" algn="ctr">
                      <a:solidFill>
                        <a:srgbClr val="75787B"/>
                      </a:solidFill>
                      <a:prstDash val="solid"/>
                      <a:round/>
                      <a:headEnd type="none" w="med" len="med"/>
                      <a:tailEnd type="none" w="med" len="med"/>
                    </a:lnB>
                    <a:noFill/>
                  </a:tcPr>
                </a:tc>
                <a:extLst>
                  <a:ext uri="{0D108BD9-81ED-4DB2-BD59-A6C34878D82A}">
                    <a16:rowId xmlns:a16="http://schemas.microsoft.com/office/drawing/2014/main" val="10002"/>
                  </a:ext>
                </a:extLst>
              </a:tr>
              <a:tr h="9031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b="0" i="0" dirty="0">
                        <a:solidFill>
                          <a:srgbClr val="75787B"/>
                        </a:solidFill>
                        <a:latin typeface="Helvetica" charset="0"/>
                        <a:ea typeface="Helvetica" charset="0"/>
                        <a:cs typeface="Helvetica"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a:solidFill>
                            <a:srgbClr val="75787B"/>
                          </a:solidFill>
                          <a:latin typeface="Helvetica" charset="0"/>
                          <a:ea typeface="Helvetica" charset="0"/>
                          <a:cs typeface="Helvetica" charset="0"/>
                        </a:rPr>
                        <a:t>Coaching for MEM</a:t>
                      </a:r>
                    </a:p>
                    <a:p>
                      <a:pPr algn="ctr"/>
                      <a:endParaRPr lang="en-US" b="0" i="0" dirty="0">
                        <a:latin typeface="Helvetica" charset="0"/>
                        <a:ea typeface="Helvetica" charset="0"/>
                        <a:cs typeface="Helvetica" charset="0"/>
                      </a:endParaRPr>
                    </a:p>
                  </a:txBody>
                  <a:tcPr>
                    <a:lnR w="12700" cap="flat" cmpd="sng" algn="ctr">
                      <a:solidFill>
                        <a:srgbClr val="75787B"/>
                      </a:solidFill>
                      <a:prstDash val="solid"/>
                      <a:round/>
                      <a:headEnd type="none" w="med" len="med"/>
                      <a:tailEnd type="none" w="med" len="med"/>
                    </a:lnR>
                    <a:lnT w="12700" cap="flat" cmpd="sng" algn="ctr">
                      <a:solidFill>
                        <a:srgbClr val="75787B"/>
                      </a:solidFill>
                      <a:prstDash val="solid"/>
                      <a:round/>
                      <a:headEnd type="none" w="med" len="med"/>
                      <a:tailEnd type="none" w="med" len="med"/>
                    </a:lnT>
                    <a:lnB w="12700" cap="flat" cmpd="sng" algn="ctr">
                      <a:solidFill>
                        <a:srgbClr val="75787B"/>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b="0" i="0" dirty="0">
                        <a:solidFill>
                          <a:srgbClr val="75787B"/>
                        </a:solidFill>
                        <a:latin typeface="Helvetica" charset="0"/>
                        <a:ea typeface="Helvetica" charset="0"/>
                        <a:cs typeface="Helvetica"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a:solidFill>
                            <a:srgbClr val="75787B"/>
                          </a:solidFill>
                          <a:latin typeface="Helvetica" charset="0"/>
                          <a:ea typeface="Helvetica" charset="0"/>
                          <a:cs typeface="Helvetica" charset="0"/>
                        </a:rPr>
                        <a:t>Other supporting documents</a:t>
                      </a:r>
                    </a:p>
                    <a:p>
                      <a:pPr algn="ctr"/>
                      <a:endParaRPr lang="en-US" b="0" i="0" dirty="0">
                        <a:latin typeface="Helvetica" charset="0"/>
                        <a:ea typeface="Helvetica" charset="0"/>
                        <a:cs typeface="Helvetica" charset="0"/>
                      </a:endParaRPr>
                    </a:p>
                  </a:txBody>
                  <a:tcPr>
                    <a:lnL w="12700" cap="flat" cmpd="sng" algn="ctr">
                      <a:solidFill>
                        <a:srgbClr val="75787B"/>
                      </a:solidFill>
                      <a:prstDash val="solid"/>
                      <a:round/>
                      <a:headEnd type="none" w="med" len="med"/>
                      <a:tailEnd type="none" w="med" len="med"/>
                    </a:lnL>
                    <a:lnT w="12700" cap="flat" cmpd="sng" algn="ctr">
                      <a:solidFill>
                        <a:srgbClr val="75787B"/>
                      </a:solidFill>
                      <a:prstDash val="solid"/>
                      <a:round/>
                      <a:headEnd type="none" w="med" len="med"/>
                      <a:tailEnd type="none" w="med" len="med"/>
                    </a:lnT>
                    <a:lnB w="12700" cap="flat" cmpd="sng" algn="ctr">
                      <a:solidFill>
                        <a:srgbClr val="75787B"/>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8281"/>
            <a:ext cx="12192000" cy="759720"/>
          </a:xfrm>
          <a:prstGeom prst="rect">
            <a:avLst/>
          </a:prstGeom>
        </p:spPr>
      </p:pic>
      <p:sp>
        <p:nvSpPr>
          <p:cNvPr id="4" name="TextBox 3">
            <a:extLst>
              <a:ext uri="{FF2B5EF4-FFF2-40B4-BE49-F238E27FC236}">
                <a16:creationId xmlns:a16="http://schemas.microsoft.com/office/drawing/2014/main" id="{BEFD2329-A980-431A-83BD-845C1B80126B}"/>
              </a:ext>
            </a:extLst>
          </p:cNvPr>
          <p:cNvSpPr txBox="1"/>
          <p:nvPr/>
        </p:nvSpPr>
        <p:spPr>
          <a:xfrm>
            <a:off x="819475" y="522327"/>
            <a:ext cx="11213499" cy="769441"/>
          </a:xfrm>
          <a:prstGeom prst="rect">
            <a:avLst/>
          </a:prstGeom>
          <a:noFill/>
        </p:spPr>
        <p:txBody>
          <a:bodyPr wrap="square" rtlCol="0">
            <a:spAutoFit/>
          </a:bodyPr>
          <a:lstStyle/>
          <a:p>
            <a:r>
              <a:rPr lang="en-US" sz="4400" b="1" dirty="0">
                <a:solidFill>
                  <a:srgbClr val="00C1D5"/>
                </a:solidFill>
                <a:latin typeface="Helvetica" charset="0"/>
                <a:ea typeface="Helvetica" charset="0"/>
                <a:cs typeface="Helvetica" charset="0"/>
              </a:rPr>
              <a:t>SUPPORT</a:t>
            </a:r>
          </a:p>
        </p:txBody>
      </p:sp>
    </p:spTree>
    <p:extLst>
      <p:ext uri="{BB962C8B-B14F-4D97-AF65-F5344CB8AC3E}">
        <p14:creationId xmlns:p14="http://schemas.microsoft.com/office/powerpoint/2010/main" val="1496216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69615" y="2129615"/>
            <a:ext cx="10773637" cy="918072"/>
          </a:xfrm>
          <a:prstGeom prst="rect">
            <a:avLst/>
          </a:prstGeom>
          <a:noFill/>
        </p:spPr>
        <p:txBody>
          <a:bodyPr wrap="square" rtlCol="0">
            <a:spAutoFit/>
          </a:bodyPr>
          <a:lstStyle/>
          <a:p>
            <a:pPr>
              <a:lnSpc>
                <a:spcPts val="6400"/>
              </a:lnSpc>
            </a:pPr>
            <a:r>
              <a:rPr lang="en-US" sz="7200" b="1" dirty="0">
                <a:solidFill>
                  <a:srgbClr val="00AF66"/>
                </a:solidFill>
                <a:latin typeface="Helvetica" charset="0"/>
                <a:ea typeface="Helvetica" charset="0"/>
                <a:cs typeface="Helvetica" charset="0"/>
              </a:rPr>
              <a:t>FUNDING</a:t>
            </a:r>
          </a:p>
        </p:txBody>
      </p:sp>
    </p:spTree>
    <p:extLst>
      <p:ext uri="{BB962C8B-B14F-4D97-AF65-F5344CB8AC3E}">
        <p14:creationId xmlns:p14="http://schemas.microsoft.com/office/powerpoint/2010/main" val="1593130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660405757"/>
              </p:ext>
            </p:extLst>
          </p:nvPr>
        </p:nvGraphicFramePr>
        <p:xfrm>
          <a:off x="1898186" y="1291768"/>
          <a:ext cx="8128000" cy="38404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903176">
                <a:tc>
                  <a:txBody>
                    <a:bodyPr/>
                    <a:lstStyle/>
                    <a:p>
                      <a:pPr algn="ctr"/>
                      <a:endParaRPr lang="en-US" dirty="0">
                        <a:solidFill>
                          <a:srgbClr val="75787B"/>
                        </a:solidFill>
                        <a:latin typeface="Effra" charset="0"/>
                        <a:ea typeface="Effra" charset="0"/>
                        <a:cs typeface="Effra" charset="0"/>
                      </a:endParaRPr>
                    </a:p>
                    <a:p>
                      <a:pPr algn="ctr"/>
                      <a:r>
                        <a:rPr lang="en-US" dirty="0">
                          <a:solidFill>
                            <a:srgbClr val="00C1D5"/>
                          </a:solidFill>
                          <a:latin typeface="Helvetica" charset="0"/>
                          <a:ea typeface="Helvetica" charset="0"/>
                          <a:cs typeface="Helvetica" charset="0"/>
                        </a:rPr>
                        <a:t>CLEAResult</a:t>
                      </a:r>
                    </a:p>
                  </a:txBody>
                  <a:tcPr>
                    <a:lnR w="12700" cap="flat" cmpd="sng" algn="ctr">
                      <a:solidFill>
                        <a:srgbClr val="75787B"/>
                      </a:solidFill>
                      <a:prstDash val="solid"/>
                      <a:round/>
                      <a:headEnd type="none" w="med" len="med"/>
                      <a:tailEnd type="none" w="med" len="med"/>
                    </a:lnR>
                    <a:lnB w="12700" cap="flat" cmpd="sng" algn="ctr">
                      <a:solidFill>
                        <a:srgbClr val="75787B"/>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75787B"/>
                        </a:solidFill>
                        <a:latin typeface="Effra" charset="0"/>
                        <a:ea typeface="Effra" charset="0"/>
                        <a:cs typeface="Effra"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C1D5"/>
                          </a:solidFill>
                          <a:latin typeface="Helvetica" charset="0"/>
                          <a:ea typeface="Helvetica" charset="0"/>
                          <a:cs typeface="Helvetica" charset="0"/>
                        </a:rPr>
                        <a:t>Funding Amount</a:t>
                      </a:r>
                    </a:p>
                    <a:p>
                      <a:endParaRPr lang="en-US" dirty="0"/>
                    </a:p>
                  </a:txBody>
                  <a:tcPr>
                    <a:lnL w="12700" cap="flat" cmpd="sng" algn="ctr">
                      <a:solidFill>
                        <a:srgbClr val="75787B"/>
                      </a:solidFill>
                      <a:prstDash val="solid"/>
                      <a:round/>
                      <a:headEnd type="none" w="med" len="med"/>
                      <a:tailEnd type="none" w="med" len="med"/>
                    </a:lnL>
                    <a:lnB w="12700" cap="flat" cmpd="sng" algn="ctr">
                      <a:solidFill>
                        <a:srgbClr val="75787B"/>
                      </a:solidFill>
                      <a:prstDash val="solid"/>
                      <a:round/>
                      <a:headEnd type="none" w="med" len="med"/>
                      <a:tailEnd type="none" w="med" len="med"/>
                    </a:lnB>
                    <a:noFill/>
                  </a:tcPr>
                </a:tc>
                <a:extLst>
                  <a:ext uri="{0D108BD9-81ED-4DB2-BD59-A6C34878D82A}">
                    <a16:rowId xmlns:a16="http://schemas.microsoft.com/office/drawing/2014/main" val="10000"/>
                  </a:ext>
                </a:extLst>
              </a:tr>
              <a:tr h="9031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b="0" i="0" dirty="0">
                        <a:solidFill>
                          <a:srgbClr val="75787B"/>
                        </a:solidFill>
                        <a:latin typeface="Helvetica" charset="0"/>
                        <a:ea typeface="Helvetica" charset="0"/>
                        <a:cs typeface="Helvetica"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a:solidFill>
                            <a:srgbClr val="75787B"/>
                          </a:solidFill>
                          <a:latin typeface="Helvetica" charset="0"/>
                          <a:ea typeface="Helvetica" charset="0"/>
                          <a:cs typeface="Helvetica" charset="0"/>
                        </a:rPr>
                        <a:t>Year One</a:t>
                      </a:r>
                    </a:p>
                    <a:p>
                      <a:pPr algn="ctr"/>
                      <a:endParaRPr lang="en-US" b="0" i="0" dirty="0">
                        <a:latin typeface="Helvetica" charset="0"/>
                        <a:ea typeface="Helvetica" charset="0"/>
                        <a:cs typeface="Helvetica" charset="0"/>
                      </a:endParaRPr>
                    </a:p>
                  </a:txBody>
                  <a:tcPr>
                    <a:lnR w="12700" cap="flat" cmpd="sng" algn="ctr">
                      <a:solidFill>
                        <a:srgbClr val="75787B"/>
                      </a:solidFill>
                      <a:prstDash val="solid"/>
                      <a:round/>
                      <a:headEnd type="none" w="med" len="med"/>
                      <a:tailEnd type="none" w="med" len="med"/>
                    </a:lnR>
                    <a:lnT w="12700" cap="flat" cmpd="sng" algn="ctr">
                      <a:solidFill>
                        <a:srgbClr val="75787B"/>
                      </a:solidFill>
                      <a:prstDash val="solid"/>
                      <a:round/>
                      <a:headEnd type="none" w="med" len="med"/>
                      <a:tailEnd type="none" w="med" len="med"/>
                    </a:lnT>
                    <a:lnB w="12700" cap="flat" cmpd="sng" algn="ctr">
                      <a:solidFill>
                        <a:srgbClr val="75787B"/>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b="0" i="0" dirty="0">
                        <a:solidFill>
                          <a:srgbClr val="75787B"/>
                        </a:solidFill>
                        <a:latin typeface="Helvetica" charset="0"/>
                        <a:ea typeface="Helvetica" charset="0"/>
                        <a:cs typeface="Helvetica"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a:solidFill>
                            <a:srgbClr val="75787B"/>
                          </a:solidFill>
                          <a:latin typeface="Helvetica" charset="0"/>
                          <a:ea typeface="Helvetica" charset="0"/>
                          <a:cs typeface="Helvetica" charset="0"/>
                        </a:rPr>
                        <a:t>80% of salary to a maximum of $80,000 per year</a:t>
                      </a:r>
                    </a:p>
                    <a:p>
                      <a:pPr algn="ctr"/>
                      <a:endParaRPr lang="en-US" b="0" i="0" dirty="0">
                        <a:latin typeface="Helvetica" charset="0"/>
                        <a:ea typeface="Helvetica" charset="0"/>
                        <a:cs typeface="Helvetica" charset="0"/>
                      </a:endParaRPr>
                    </a:p>
                  </a:txBody>
                  <a:tcPr>
                    <a:lnL w="12700" cap="flat" cmpd="sng" algn="ctr">
                      <a:solidFill>
                        <a:srgbClr val="75787B"/>
                      </a:solidFill>
                      <a:prstDash val="solid"/>
                      <a:round/>
                      <a:headEnd type="none" w="med" len="med"/>
                      <a:tailEnd type="none" w="med" len="med"/>
                    </a:lnL>
                    <a:lnT w="12700" cap="flat" cmpd="sng" algn="ctr">
                      <a:solidFill>
                        <a:srgbClr val="75787B"/>
                      </a:solidFill>
                      <a:prstDash val="solid"/>
                      <a:round/>
                      <a:headEnd type="none" w="med" len="med"/>
                      <a:tailEnd type="none" w="med" len="med"/>
                    </a:lnT>
                    <a:lnB w="12700" cap="flat" cmpd="sng" algn="ctr">
                      <a:solidFill>
                        <a:srgbClr val="75787B"/>
                      </a:solidFill>
                      <a:prstDash val="solid"/>
                      <a:round/>
                      <a:headEnd type="none" w="med" len="med"/>
                      <a:tailEnd type="none" w="med" len="med"/>
                    </a:lnB>
                    <a:noFill/>
                  </a:tcPr>
                </a:tc>
                <a:extLst>
                  <a:ext uri="{0D108BD9-81ED-4DB2-BD59-A6C34878D82A}">
                    <a16:rowId xmlns:a16="http://schemas.microsoft.com/office/drawing/2014/main" val="10001"/>
                  </a:ext>
                </a:extLst>
              </a:tr>
              <a:tr h="9031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b="0" i="0" dirty="0">
                        <a:solidFill>
                          <a:srgbClr val="75787B"/>
                        </a:solidFill>
                        <a:latin typeface="Helvetica" charset="0"/>
                        <a:ea typeface="Helvetica" charset="0"/>
                        <a:cs typeface="Helvetica"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a:solidFill>
                            <a:srgbClr val="75787B"/>
                          </a:solidFill>
                          <a:latin typeface="Helvetica" charset="0"/>
                          <a:ea typeface="Helvetica" charset="0"/>
                          <a:cs typeface="Helvetica" charset="0"/>
                        </a:rPr>
                        <a:t>Year Two</a:t>
                      </a:r>
                    </a:p>
                    <a:p>
                      <a:pPr algn="ctr"/>
                      <a:endParaRPr lang="en-US" b="0" i="0" dirty="0">
                        <a:latin typeface="Helvetica" charset="0"/>
                        <a:ea typeface="Helvetica" charset="0"/>
                        <a:cs typeface="Helvetica" charset="0"/>
                      </a:endParaRPr>
                    </a:p>
                  </a:txBody>
                  <a:tcPr>
                    <a:lnR w="12700" cap="flat" cmpd="sng" algn="ctr">
                      <a:solidFill>
                        <a:srgbClr val="75787B"/>
                      </a:solidFill>
                      <a:prstDash val="solid"/>
                      <a:round/>
                      <a:headEnd type="none" w="med" len="med"/>
                      <a:tailEnd type="none" w="med" len="med"/>
                    </a:lnR>
                    <a:lnT w="12700" cap="flat" cmpd="sng" algn="ctr">
                      <a:solidFill>
                        <a:srgbClr val="75787B"/>
                      </a:solidFill>
                      <a:prstDash val="solid"/>
                      <a:round/>
                      <a:headEnd type="none" w="med" len="med"/>
                      <a:tailEnd type="none" w="med" len="med"/>
                    </a:lnT>
                    <a:lnB w="12700" cap="flat" cmpd="sng" algn="ctr">
                      <a:solidFill>
                        <a:srgbClr val="75787B"/>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b="0" i="0" dirty="0">
                        <a:solidFill>
                          <a:srgbClr val="75787B"/>
                        </a:solidFill>
                        <a:latin typeface="Helvetica" charset="0"/>
                        <a:ea typeface="Helvetica" charset="0"/>
                        <a:cs typeface="Helvetica"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0" i="0" dirty="0">
                          <a:solidFill>
                            <a:srgbClr val="75787B"/>
                          </a:solidFill>
                          <a:latin typeface="Helvetica" charset="0"/>
                          <a:ea typeface="Helvetica" charset="0"/>
                          <a:cs typeface="Helvetica" charset="0"/>
                        </a:rPr>
                        <a:t>80% of salary to a maximum of $80,000 per year (optional and contingent on meeting minimum year one deliverables)</a:t>
                      </a:r>
                    </a:p>
                    <a:p>
                      <a:pPr algn="ctr"/>
                      <a:endParaRPr lang="en-US" b="0" i="0" dirty="0">
                        <a:latin typeface="Helvetica" charset="0"/>
                        <a:ea typeface="Helvetica" charset="0"/>
                        <a:cs typeface="Helvetica" charset="0"/>
                      </a:endParaRPr>
                    </a:p>
                  </a:txBody>
                  <a:tcPr>
                    <a:lnL w="12700" cap="flat" cmpd="sng" algn="ctr">
                      <a:solidFill>
                        <a:srgbClr val="75787B"/>
                      </a:solidFill>
                      <a:prstDash val="solid"/>
                      <a:round/>
                      <a:headEnd type="none" w="med" len="med"/>
                      <a:tailEnd type="none" w="med" len="med"/>
                    </a:lnL>
                    <a:lnT w="12700" cap="flat" cmpd="sng" algn="ctr">
                      <a:solidFill>
                        <a:srgbClr val="75787B"/>
                      </a:solidFill>
                      <a:prstDash val="solid"/>
                      <a:round/>
                      <a:headEnd type="none" w="med" len="med"/>
                      <a:tailEnd type="none" w="med" len="med"/>
                    </a:lnT>
                    <a:lnB w="12700" cap="flat" cmpd="sng" algn="ctr">
                      <a:solidFill>
                        <a:srgbClr val="75787B"/>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8281"/>
            <a:ext cx="12192000" cy="759720"/>
          </a:xfrm>
          <a:prstGeom prst="rect">
            <a:avLst/>
          </a:prstGeom>
        </p:spPr>
      </p:pic>
      <p:sp>
        <p:nvSpPr>
          <p:cNvPr id="4" name="TextBox 3">
            <a:extLst>
              <a:ext uri="{FF2B5EF4-FFF2-40B4-BE49-F238E27FC236}">
                <a16:creationId xmlns:a16="http://schemas.microsoft.com/office/drawing/2014/main" id="{BEFD2329-A980-431A-83BD-845C1B80126B}"/>
              </a:ext>
            </a:extLst>
          </p:cNvPr>
          <p:cNvSpPr txBox="1"/>
          <p:nvPr/>
        </p:nvSpPr>
        <p:spPr>
          <a:xfrm>
            <a:off x="819475" y="522327"/>
            <a:ext cx="11213499" cy="769441"/>
          </a:xfrm>
          <a:prstGeom prst="rect">
            <a:avLst/>
          </a:prstGeom>
          <a:noFill/>
        </p:spPr>
        <p:txBody>
          <a:bodyPr wrap="square" rtlCol="0">
            <a:spAutoFit/>
          </a:bodyPr>
          <a:lstStyle/>
          <a:p>
            <a:r>
              <a:rPr lang="en-US" sz="4400" b="1" dirty="0">
                <a:solidFill>
                  <a:srgbClr val="00C1D5"/>
                </a:solidFill>
                <a:latin typeface="Helvetica" charset="0"/>
                <a:ea typeface="Helvetica" charset="0"/>
                <a:cs typeface="Helvetica" charset="0"/>
              </a:rPr>
              <a:t>FUNDING</a:t>
            </a:r>
          </a:p>
        </p:txBody>
      </p:sp>
    </p:spTree>
    <p:extLst>
      <p:ext uri="{BB962C8B-B14F-4D97-AF65-F5344CB8AC3E}">
        <p14:creationId xmlns:p14="http://schemas.microsoft.com/office/powerpoint/2010/main" val="1124698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C1D5"/>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098" y="2897885"/>
            <a:ext cx="1195316" cy="119531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103" y="2912486"/>
            <a:ext cx="1195316" cy="1195316"/>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5577" y="2893419"/>
            <a:ext cx="1195316" cy="1195316"/>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4783" y="2912485"/>
            <a:ext cx="1195316" cy="1195316"/>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1101" y="2904028"/>
            <a:ext cx="1195316" cy="1195316"/>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4262" y="2904028"/>
            <a:ext cx="1195316" cy="1195316"/>
          </a:xfrm>
          <a:prstGeom prst="rect">
            <a:avLst/>
          </a:prstGeom>
        </p:spPr>
      </p:pic>
      <p:sp>
        <p:nvSpPr>
          <p:cNvPr id="13" name="TextBox 12"/>
          <p:cNvSpPr txBox="1"/>
          <p:nvPr/>
        </p:nvSpPr>
        <p:spPr>
          <a:xfrm>
            <a:off x="787144" y="2995778"/>
            <a:ext cx="11008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Helvetica" charset="0"/>
                <a:ea typeface="Helvetica" charset="0"/>
                <a:cs typeface="Helvetica" charset="0"/>
              </a:rPr>
              <a:t>1</a:t>
            </a:r>
          </a:p>
        </p:txBody>
      </p:sp>
      <p:sp>
        <p:nvSpPr>
          <p:cNvPr id="15" name="TextBox 14"/>
          <p:cNvSpPr txBox="1"/>
          <p:nvPr/>
        </p:nvSpPr>
        <p:spPr>
          <a:xfrm>
            <a:off x="2678959" y="2952929"/>
            <a:ext cx="11008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Helvetica" charset="0"/>
                <a:ea typeface="Helvetica" charset="0"/>
                <a:cs typeface="Helvetica" charset="0"/>
              </a:rPr>
              <a:t>2</a:t>
            </a:r>
          </a:p>
        </p:txBody>
      </p:sp>
      <p:sp>
        <p:nvSpPr>
          <p:cNvPr id="16" name="TextBox 15"/>
          <p:cNvSpPr txBox="1"/>
          <p:nvPr/>
        </p:nvSpPr>
        <p:spPr>
          <a:xfrm>
            <a:off x="4598017" y="2954997"/>
            <a:ext cx="11008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Helvetica" charset="0"/>
                <a:ea typeface="Helvetica" charset="0"/>
                <a:cs typeface="Helvetica" charset="0"/>
              </a:rPr>
              <a:t>3</a:t>
            </a:r>
          </a:p>
        </p:txBody>
      </p:sp>
      <p:sp>
        <p:nvSpPr>
          <p:cNvPr id="18" name="TextBox 17"/>
          <p:cNvSpPr txBox="1"/>
          <p:nvPr/>
        </p:nvSpPr>
        <p:spPr>
          <a:xfrm>
            <a:off x="6476761" y="2952929"/>
            <a:ext cx="11008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Helvetica" charset="0"/>
                <a:ea typeface="Helvetica" charset="0"/>
                <a:cs typeface="Helvetica" charset="0"/>
              </a:rPr>
              <a:t>4</a:t>
            </a:r>
          </a:p>
        </p:txBody>
      </p:sp>
      <p:sp>
        <p:nvSpPr>
          <p:cNvPr id="19" name="TextBox 18"/>
          <p:cNvSpPr txBox="1"/>
          <p:nvPr/>
        </p:nvSpPr>
        <p:spPr>
          <a:xfrm>
            <a:off x="8397608" y="2978902"/>
            <a:ext cx="11008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Helvetica" charset="0"/>
                <a:ea typeface="Helvetica" charset="0"/>
                <a:cs typeface="Helvetica" charset="0"/>
              </a:rPr>
              <a:t>5</a:t>
            </a:r>
          </a:p>
        </p:txBody>
      </p:sp>
      <p:sp>
        <p:nvSpPr>
          <p:cNvPr id="21" name="TextBox 20"/>
          <p:cNvSpPr txBox="1"/>
          <p:nvPr/>
        </p:nvSpPr>
        <p:spPr>
          <a:xfrm>
            <a:off x="10314614" y="2978986"/>
            <a:ext cx="11008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Helvetica" charset="0"/>
                <a:ea typeface="Helvetica" charset="0"/>
                <a:cs typeface="Helvetica" charset="0"/>
              </a:rPr>
              <a:t>6</a:t>
            </a:r>
          </a:p>
        </p:txBody>
      </p:sp>
      <p:sp>
        <p:nvSpPr>
          <p:cNvPr id="2" name="TextBox 1"/>
          <p:cNvSpPr txBox="1"/>
          <p:nvPr/>
        </p:nvSpPr>
        <p:spPr>
          <a:xfrm>
            <a:off x="720103" y="1508991"/>
            <a:ext cx="9109777" cy="852669"/>
          </a:xfrm>
          <a:prstGeom prst="rect">
            <a:avLst/>
          </a:prstGeom>
          <a:noFill/>
        </p:spPr>
        <p:txBody>
          <a:bodyPr wrap="square" rtlCol="0">
            <a:spAutoFit/>
          </a:bodyPr>
          <a:lstStyle/>
          <a:p>
            <a:pPr marL="0" marR="0" lvl="0" indent="0" algn="l" defTabSz="914400" rtl="0" eaLnBrk="1" fontAlgn="auto" latinLnBrk="0" hangingPunct="1">
              <a:lnSpc>
                <a:spcPts val="64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Helvetica" charset="0"/>
                <a:ea typeface="Helvetica" charset="0"/>
                <a:cs typeface="Helvetica" charset="0"/>
              </a:rPr>
              <a:t>PARTICIPATION TIMELINE</a:t>
            </a:r>
          </a:p>
        </p:txBody>
      </p:sp>
      <p:sp>
        <p:nvSpPr>
          <p:cNvPr id="12" name="TextBox 11"/>
          <p:cNvSpPr txBox="1"/>
          <p:nvPr/>
        </p:nvSpPr>
        <p:spPr>
          <a:xfrm>
            <a:off x="589801" y="4339777"/>
            <a:ext cx="145592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charset="0"/>
                <a:ea typeface="Helvetica" charset="0"/>
                <a:cs typeface="Helvetica" charset="0"/>
              </a:rPr>
              <a:t>Review guidebook and resources</a:t>
            </a:r>
          </a:p>
        </p:txBody>
      </p:sp>
      <p:cxnSp>
        <p:nvCxnSpPr>
          <p:cNvPr id="57" name="Straight Connector 56"/>
          <p:cNvCxnSpPr/>
          <p:nvPr/>
        </p:nvCxnSpPr>
        <p:spPr>
          <a:xfrm>
            <a:off x="1892532" y="3510143"/>
            <a:ext cx="79091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768513" y="3510143"/>
            <a:ext cx="79091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707040" y="3510143"/>
            <a:ext cx="79091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7624197" y="3495543"/>
            <a:ext cx="79091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9549411" y="3495543"/>
            <a:ext cx="79091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372066" y="4339777"/>
            <a:ext cx="168337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charset="0"/>
                <a:ea typeface="Helvetica" charset="0"/>
                <a:cs typeface="Helvetica" charset="0"/>
              </a:rPr>
              <a:t>Submit Expression of Interest</a:t>
            </a:r>
          </a:p>
        </p:txBody>
      </p:sp>
      <p:sp>
        <p:nvSpPr>
          <p:cNvPr id="30" name="TextBox 29"/>
          <p:cNvSpPr txBox="1"/>
          <p:nvPr/>
        </p:nvSpPr>
        <p:spPr>
          <a:xfrm>
            <a:off x="4405275" y="4337485"/>
            <a:ext cx="14559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charset="0"/>
                <a:ea typeface="Helvetica" charset="0"/>
                <a:cs typeface="Helvetica" charset="0"/>
              </a:rPr>
              <a:t>Submit application</a:t>
            </a:r>
          </a:p>
        </p:txBody>
      </p:sp>
      <p:sp>
        <p:nvSpPr>
          <p:cNvPr id="31" name="TextBox 30"/>
          <p:cNvSpPr txBox="1"/>
          <p:nvPr/>
        </p:nvSpPr>
        <p:spPr>
          <a:xfrm>
            <a:off x="6324754" y="4337485"/>
            <a:ext cx="14559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charset="0"/>
                <a:ea typeface="Helvetica" charset="0"/>
                <a:cs typeface="Helvetica" charset="0"/>
              </a:rPr>
              <a:t>Sign funding agreement</a:t>
            </a:r>
          </a:p>
        </p:txBody>
      </p:sp>
      <p:sp>
        <p:nvSpPr>
          <p:cNvPr id="32" name="TextBox 31"/>
          <p:cNvSpPr txBox="1"/>
          <p:nvPr/>
        </p:nvSpPr>
        <p:spPr>
          <a:xfrm>
            <a:off x="7984649" y="4337483"/>
            <a:ext cx="194624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charset="0"/>
                <a:ea typeface="Helvetica" charset="0"/>
                <a:cs typeface="Helvetica" charset="0"/>
              </a:rPr>
              <a:t>Hire a Municipal Energy </a:t>
            </a:r>
            <a:r>
              <a:rPr lang="en-US" b="1" dirty="0">
                <a:solidFill>
                  <a:prstClr val="white"/>
                </a:solidFill>
                <a:latin typeface="Helvetica" charset="0"/>
                <a:ea typeface="Helvetica" charset="0"/>
                <a:cs typeface="Helvetica" charset="0"/>
              </a:rPr>
              <a:t>M</a:t>
            </a:r>
            <a:r>
              <a:rPr kumimoji="0" lang="en-US" sz="1800" b="1" i="0" u="none" strike="noStrike" kern="1200" cap="none" spc="0" normalizeH="0" baseline="0" noProof="0" dirty="0" err="1">
                <a:ln>
                  <a:noFill/>
                </a:ln>
                <a:solidFill>
                  <a:prstClr val="white"/>
                </a:solidFill>
                <a:effectLst/>
                <a:uLnTx/>
                <a:uFillTx/>
                <a:latin typeface="Helvetica" charset="0"/>
                <a:ea typeface="Helvetica" charset="0"/>
                <a:cs typeface="Helvetica" charset="0"/>
              </a:rPr>
              <a:t>anager</a:t>
            </a:r>
            <a:endParaRPr kumimoji="0" lang="en-US" sz="1800" b="1"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33" name="TextBox 32"/>
          <p:cNvSpPr txBox="1"/>
          <p:nvPr/>
        </p:nvSpPr>
        <p:spPr>
          <a:xfrm>
            <a:off x="10137103" y="4337483"/>
            <a:ext cx="145592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charset="0"/>
                <a:ea typeface="Helvetica" charset="0"/>
                <a:cs typeface="Helvetica" charset="0"/>
              </a:rPr>
              <a:t>Receive funding, and save energy and money</a:t>
            </a:r>
          </a:p>
        </p:txBody>
      </p:sp>
    </p:spTree>
    <p:extLst>
      <p:ext uri="{BB962C8B-B14F-4D97-AF65-F5344CB8AC3E}">
        <p14:creationId xmlns:p14="http://schemas.microsoft.com/office/powerpoint/2010/main" val="1037482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69615" y="2129615"/>
            <a:ext cx="10773637" cy="918072"/>
          </a:xfrm>
          <a:prstGeom prst="rect">
            <a:avLst/>
          </a:prstGeom>
          <a:noFill/>
        </p:spPr>
        <p:txBody>
          <a:bodyPr wrap="square" rtlCol="0">
            <a:spAutoFit/>
          </a:bodyPr>
          <a:lstStyle/>
          <a:p>
            <a:pPr>
              <a:lnSpc>
                <a:spcPts val="6400"/>
              </a:lnSpc>
            </a:pPr>
            <a:r>
              <a:rPr lang="en-US" sz="7200" b="1" dirty="0">
                <a:solidFill>
                  <a:srgbClr val="00AF66"/>
                </a:solidFill>
                <a:latin typeface="Helvetica" charset="0"/>
                <a:ea typeface="Helvetica" charset="0"/>
                <a:cs typeface="Helvetica" charset="0"/>
              </a:rPr>
              <a:t>APPLYING</a:t>
            </a:r>
          </a:p>
        </p:txBody>
      </p:sp>
    </p:spTree>
    <p:extLst>
      <p:ext uri="{BB962C8B-B14F-4D97-AF65-F5344CB8AC3E}">
        <p14:creationId xmlns:p14="http://schemas.microsoft.com/office/powerpoint/2010/main" val="2427550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19475" y="2260491"/>
            <a:ext cx="5068942" cy="646331"/>
          </a:xfrm>
          <a:prstGeom prst="rect">
            <a:avLst/>
          </a:prstGeom>
          <a:noFill/>
        </p:spPr>
        <p:txBody>
          <a:bodyPr wrap="square" rtlCol="0">
            <a:spAutoFit/>
          </a:bodyPr>
          <a:lstStyle/>
          <a:p>
            <a:pPr marL="285750" indent="-285750">
              <a:buFont typeface="Arial" charset="0"/>
              <a:buChar char="•"/>
            </a:pPr>
            <a:endParaRPr lang="en-US" dirty="0">
              <a:solidFill>
                <a:srgbClr val="75787B"/>
              </a:solidFill>
              <a:latin typeface="Effra" charset="0"/>
              <a:ea typeface="Effra" charset="0"/>
              <a:cs typeface="Effra" charset="0"/>
            </a:endParaRPr>
          </a:p>
          <a:p>
            <a:pPr marL="285750" indent="-285750">
              <a:buFont typeface="Arial" charset="0"/>
              <a:buChar char="•"/>
            </a:pPr>
            <a:endParaRPr lang="en-US" dirty="0">
              <a:solidFill>
                <a:srgbClr val="75787B"/>
              </a:solidFill>
              <a:latin typeface="Effra" charset="0"/>
              <a:ea typeface="Effra" charset="0"/>
              <a:cs typeface="Effra"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8281"/>
            <a:ext cx="12192000" cy="759720"/>
          </a:xfrm>
          <a:prstGeom prst="rect">
            <a:avLst/>
          </a:prstGeom>
        </p:spPr>
      </p:pic>
      <p:sp>
        <p:nvSpPr>
          <p:cNvPr id="9" name="TextBox 8">
            <a:extLst>
              <a:ext uri="{FF2B5EF4-FFF2-40B4-BE49-F238E27FC236}">
                <a16:creationId xmlns:a16="http://schemas.microsoft.com/office/drawing/2014/main" id="{F33BA5B6-AE69-4875-824A-3ED393A29B26}"/>
              </a:ext>
            </a:extLst>
          </p:cNvPr>
          <p:cNvSpPr txBox="1"/>
          <p:nvPr/>
        </p:nvSpPr>
        <p:spPr>
          <a:xfrm>
            <a:off x="819474" y="541038"/>
            <a:ext cx="10887879" cy="836319"/>
          </a:xfrm>
          <a:prstGeom prst="rect">
            <a:avLst/>
          </a:prstGeom>
          <a:noFill/>
        </p:spPr>
        <p:txBody>
          <a:bodyPr wrap="square" rtlCol="0">
            <a:spAutoFit/>
          </a:bodyPr>
          <a:lstStyle/>
          <a:p>
            <a:pPr>
              <a:lnSpc>
                <a:spcPts val="6400"/>
              </a:lnSpc>
            </a:pPr>
            <a:r>
              <a:rPr lang="en-US" sz="4400" b="1" dirty="0">
                <a:solidFill>
                  <a:srgbClr val="00C1D5"/>
                </a:solidFill>
                <a:latin typeface="Helvetica" charset="0"/>
                <a:ea typeface="Helvetica" charset="0"/>
                <a:cs typeface="Helvetica" charset="0"/>
              </a:rPr>
              <a:t>APPLICATION</a:t>
            </a:r>
          </a:p>
        </p:txBody>
      </p:sp>
      <p:sp>
        <p:nvSpPr>
          <p:cNvPr id="12" name="TextBox 11">
            <a:extLst>
              <a:ext uri="{FF2B5EF4-FFF2-40B4-BE49-F238E27FC236}">
                <a16:creationId xmlns:a16="http://schemas.microsoft.com/office/drawing/2014/main" id="{87BC56C3-DE67-40FA-99AD-E34E50D0EE2B}"/>
              </a:ext>
            </a:extLst>
          </p:cNvPr>
          <p:cNvSpPr txBox="1"/>
          <p:nvPr/>
        </p:nvSpPr>
        <p:spPr>
          <a:xfrm>
            <a:off x="819475" y="1475661"/>
            <a:ext cx="9305186" cy="4247317"/>
          </a:xfrm>
          <a:prstGeom prst="rect">
            <a:avLst/>
          </a:prstGeom>
          <a:noFill/>
        </p:spPr>
        <p:txBody>
          <a:bodyPr wrap="square" rtlCol="0">
            <a:spAutoFit/>
          </a:bodyPr>
          <a:lstStyle/>
          <a:p>
            <a:pPr marL="285750" indent="-285750">
              <a:lnSpc>
                <a:spcPct val="150000"/>
              </a:lnSpc>
              <a:buFont typeface="Arial" charset="0"/>
              <a:buChar char="•"/>
            </a:pPr>
            <a:r>
              <a:rPr lang="en-US" dirty="0">
                <a:solidFill>
                  <a:srgbClr val="75787B"/>
                </a:solidFill>
                <a:latin typeface="Helvetica" charset="0"/>
                <a:ea typeface="Helvetica" charset="0"/>
                <a:cs typeface="Helvetica" charset="0"/>
              </a:rPr>
              <a:t>Describe your current energy management capabilities, and the need for energy management support</a:t>
            </a:r>
          </a:p>
          <a:p>
            <a:pPr marL="285750" indent="-285750">
              <a:lnSpc>
                <a:spcPct val="150000"/>
              </a:lnSpc>
              <a:buFont typeface="Arial" charset="0"/>
              <a:buChar char="•"/>
            </a:pPr>
            <a:r>
              <a:rPr lang="en-US" dirty="0">
                <a:solidFill>
                  <a:srgbClr val="75787B"/>
                </a:solidFill>
                <a:latin typeface="Helvetica" charset="0"/>
                <a:ea typeface="Helvetica" charset="0"/>
                <a:cs typeface="Helvetica" charset="0"/>
              </a:rPr>
              <a:t>MCCAC will approve program participation on a case-by-case basis</a:t>
            </a:r>
          </a:p>
          <a:p>
            <a:pPr marL="285750" indent="-285750">
              <a:lnSpc>
                <a:spcPct val="150000"/>
              </a:lnSpc>
              <a:buFont typeface="Arial" charset="0"/>
              <a:buChar char="•"/>
            </a:pPr>
            <a:r>
              <a:rPr lang="en-US" dirty="0">
                <a:solidFill>
                  <a:srgbClr val="75787B"/>
                </a:solidFill>
                <a:latin typeface="Helvetica" charset="0"/>
                <a:ea typeface="Helvetica" charset="0"/>
                <a:cs typeface="Helvetica" charset="0"/>
              </a:rPr>
              <a:t>Describe intended activities and projects </a:t>
            </a:r>
          </a:p>
          <a:p>
            <a:pPr marL="285750" indent="-285750">
              <a:lnSpc>
                <a:spcPct val="150000"/>
              </a:lnSpc>
              <a:buFont typeface="Arial" charset="0"/>
              <a:buChar char="•"/>
            </a:pPr>
            <a:r>
              <a:rPr lang="en-US" dirty="0">
                <a:solidFill>
                  <a:srgbClr val="75787B"/>
                </a:solidFill>
                <a:latin typeface="Helvetica" charset="0"/>
                <a:ea typeface="Helvetica" charset="0"/>
                <a:cs typeface="Helvetica" charset="0"/>
              </a:rPr>
              <a:t>Intended salary and salary band, including brief rationale</a:t>
            </a:r>
          </a:p>
          <a:p>
            <a:pPr marL="285750" indent="-285750">
              <a:lnSpc>
                <a:spcPct val="150000"/>
              </a:lnSpc>
              <a:buFont typeface="Arial" charset="0"/>
              <a:buChar char="•"/>
            </a:pPr>
            <a:r>
              <a:rPr lang="en-US" dirty="0">
                <a:solidFill>
                  <a:srgbClr val="75787B"/>
                </a:solidFill>
                <a:latin typeface="Helvetica" charset="0"/>
                <a:ea typeface="Helvetica" charset="0"/>
                <a:cs typeface="Helvetica" charset="0"/>
              </a:rPr>
              <a:t>Rough estimation of funding the municipality is willing to allocate to energy efficiency and renewable energy projects</a:t>
            </a:r>
          </a:p>
          <a:p>
            <a:pPr marL="285750" indent="-285750">
              <a:lnSpc>
                <a:spcPct val="150000"/>
              </a:lnSpc>
              <a:buFont typeface="Arial" charset="0"/>
              <a:buChar char="•"/>
            </a:pPr>
            <a:endParaRPr lang="en-US" dirty="0">
              <a:solidFill>
                <a:srgbClr val="75787B"/>
              </a:solidFill>
              <a:latin typeface="Helvetica" charset="0"/>
              <a:ea typeface="Helvetica" charset="0"/>
              <a:cs typeface="Helvetica" charset="0"/>
            </a:endParaRPr>
          </a:p>
          <a:p>
            <a:endParaRPr lang="en-US" dirty="0">
              <a:solidFill>
                <a:srgbClr val="75787B"/>
              </a:solidFill>
              <a:latin typeface="Helvetica" charset="0"/>
              <a:ea typeface="Helvetica" charset="0"/>
              <a:cs typeface="Helvetica" charset="0"/>
            </a:endParaRPr>
          </a:p>
          <a:p>
            <a:pPr marL="285750" indent="-285750">
              <a:buFont typeface="Arial" charset="0"/>
              <a:buChar char="•"/>
            </a:pPr>
            <a:endParaRPr lang="en-US" dirty="0">
              <a:solidFill>
                <a:srgbClr val="75787B"/>
              </a:solidFill>
              <a:latin typeface="Effra" charset="0"/>
              <a:ea typeface="Effra" charset="0"/>
              <a:cs typeface="Effra" charset="0"/>
            </a:endParaRPr>
          </a:p>
          <a:p>
            <a:pPr marL="285750" indent="-285750">
              <a:buFont typeface="Arial" charset="0"/>
              <a:buChar char="•"/>
            </a:pPr>
            <a:endParaRPr lang="en-US" dirty="0">
              <a:solidFill>
                <a:srgbClr val="75787B"/>
              </a:solidFill>
              <a:latin typeface="Effra" charset="0"/>
              <a:ea typeface="Effra" charset="0"/>
              <a:cs typeface="Effra" charset="0"/>
            </a:endParaRPr>
          </a:p>
        </p:txBody>
      </p:sp>
    </p:spTree>
    <p:extLst>
      <p:ext uri="{BB962C8B-B14F-4D97-AF65-F5344CB8AC3E}">
        <p14:creationId xmlns:p14="http://schemas.microsoft.com/office/powerpoint/2010/main" val="1669198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69615" y="1120676"/>
            <a:ext cx="8487637" cy="2308324"/>
          </a:xfrm>
          <a:prstGeom prst="rect">
            <a:avLst/>
          </a:prstGeom>
          <a:noFill/>
        </p:spPr>
        <p:txBody>
          <a:bodyPr wrap="square" rtlCol="0">
            <a:spAutoFit/>
          </a:bodyPr>
          <a:lstStyle/>
          <a:p>
            <a:r>
              <a:rPr lang="en-US" sz="7200" b="1" dirty="0">
                <a:solidFill>
                  <a:srgbClr val="00AF66"/>
                </a:solidFill>
                <a:latin typeface="Helvetica" charset="0"/>
                <a:ea typeface="Helvetica" charset="0"/>
                <a:cs typeface="Helvetica" charset="0"/>
              </a:rPr>
              <a:t>OTHER FUNDING AND SERVICES</a:t>
            </a:r>
          </a:p>
        </p:txBody>
      </p:sp>
    </p:spTree>
    <p:extLst>
      <p:ext uri="{BB962C8B-B14F-4D97-AF65-F5344CB8AC3E}">
        <p14:creationId xmlns:p14="http://schemas.microsoft.com/office/powerpoint/2010/main" val="881492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9475" y="689123"/>
            <a:ext cx="10773637" cy="837602"/>
          </a:xfrm>
          <a:prstGeom prst="rect">
            <a:avLst/>
          </a:prstGeom>
          <a:noFill/>
        </p:spPr>
        <p:txBody>
          <a:bodyPr wrap="square" rtlCol="0">
            <a:spAutoFit/>
          </a:bodyPr>
          <a:lstStyle/>
          <a:p>
            <a:pPr>
              <a:lnSpc>
                <a:spcPts val="6400"/>
              </a:lnSpc>
            </a:pPr>
            <a:r>
              <a:rPr lang="en-US" sz="4400" b="1" dirty="0">
                <a:solidFill>
                  <a:srgbClr val="00C1D5"/>
                </a:solidFill>
                <a:latin typeface="Helvetica" charset="0"/>
                <a:ea typeface="Helvetica" charset="0"/>
                <a:cs typeface="Helvetica" charset="0"/>
              </a:rPr>
              <a:t>ACKNOWLEDGEMENT</a:t>
            </a:r>
          </a:p>
        </p:txBody>
      </p:sp>
      <p:sp>
        <p:nvSpPr>
          <p:cNvPr id="7" name="TextBox 6"/>
          <p:cNvSpPr txBox="1"/>
          <p:nvPr/>
        </p:nvSpPr>
        <p:spPr>
          <a:xfrm>
            <a:off x="819475" y="1837063"/>
            <a:ext cx="4635928" cy="2862322"/>
          </a:xfrm>
          <a:prstGeom prst="rect">
            <a:avLst/>
          </a:prstGeom>
          <a:noFill/>
        </p:spPr>
        <p:txBody>
          <a:bodyPr wrap="square" rtlCol="0">
            <a:spAutoFit/>
          </a:bodyPr>
          <a:lstStyle/>
          <a:p>
            <a:r>
              <a:rPr lang="en-US" dirty="0">
                <a:solidFill>
                  <a:srgbClr val="75787B"/>
                </a:solidFill>
                <a:latin typeface="Helvetica" charset="0"/>
                <a:ea typeface="Helvetica" charset="0"/>
                <a:cs typeface="Helvetica" charset="0"/>
              </a:rPr>
              <a:t>We would like to respectfully acknowledge that this presentation is being presented in Treaty 6 territory. </a:t>
            </a:r>
          </a:p>
          <a:p>
            <a:pPr marL="285750" indent="-285750">
              <a:buFont typeface="Arial" charset="0"/>
              <a:buChar char="•"/>
            </a:pPr>
            <a:endParaRPr lang="en-US" dirty="0">
              <a:solidFill>
                <a:srgbClr val="75787B"/>
              </a:solidFill>
              <a:latin typeface="Helvetica" charset="0"/>
              <a:ea typeface="Helvetica" charset="0"/>
              <a:cs typeface="Helvetica" charset="0"/>
            </a:endParaRPr>
          </a:p>
          <a:p>
            <a:r>
              <a:rPr lang="en-US" dirty="0">
                <a:solidFill>
                  <a:srgbClr val="75787B"/>
                </a:solidFill>
                <a:latin typeface="Helvetica" charset="0"/>
                <a:ea typeface="Helvetica" charset="0"/>
                <a:cs typeface="Helvetica" charset="0"/>
              </a:rPr>
              <a:t>We acknowledge all the many First Nations, Métis, and Inuit whose footsteps have marked these lands for centuries, and whose presence continues to enrich our vibrant communities.</a:t>
            </a:r>
          </a:p>
          <a:p>
            <a:pPr marL="285750" indent="-285750">
              <a:buFont typeface="Arial" charset="0"/>
              <a:buChar char="•"/>
            </a:pPr>
            <a:endParaRPr lang="en-US" dirty="0">
              <a:solidFill>
                <a:srgbClr val="75787B"/>
              </a:solidFill>
              <a:latin typeface="Effra" charset="0"/>
              <a:ea typeface="Effra" charset="0"/>
              <a:cs typeface="Effra"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8281"/>
            <a:ext cx="12192000" cy="759720"/>
          </a:xfrm>
          <a:prstGeom prst="rect">
            <a:avLst/>
          </a:prstGeom>
        </p:spPr>
      </p:pic>
      <p:pic>
        <p:nvPicPr>
          <p:cNvPr id="6" name="Picture 5">
            <a:extLst>
              <a:ext uri="{FF2B5EF4-FFF2-40B4-BE49-F238E27FC236}">
                <a16:creationId xmlns:a16="http://schemas.microsoft.com/office/drawing/2014/main" id="{AB296A92-08C0-4380-A1E8-33F33507E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7608" y="546675"/>
            <a:ext cx="3010120" cy="5246637"/>
          </a:xfrm>
          <a:prstGeom prst="rect">
            <a:avLst/>
          </a:prstGeom>
        </p:spPr>
      </p:pic>
    </p:spTree>
    <p:extLst>
      <p:ext uri="{BB962C8B-B14F-4D97-AF65-F5344CB8AC3E}">
        <p14:creationId xmlns:p14="http://schemas.microsoft.com/office/powerpoint/2010/main" val="2230277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19475" y="2260491"/>
            <a:ext cx="5068942" cy="646331"/>
          </a:xfrm>
          <a:prstGeom prst="rect">
            <a:avLst/>
          </a:prstGeom>
          <a:noFill/>
        </p:spPr>
        <p:txBody>
          <a:bodyPr wrap="square" rtlCol="0">
            <a:spAutoFit/>
          </a:bodyPr>
          <a:lstStyle/>
          <a:p>
            <a:pPr marL="285750" indent="-285750">
              <a:buFont typeface="Arial" charset="0"/>
              <a:buChar char="•"/>
            </a:pPr>
            <a:endParaRPr lang="en-US" dirty="0">
              <a:solidFill>
                <a:srgbClr val="75787B"/>
              </a:solidFill>
              <a:latin typeface="Effra" charset="0"/>
              <a:ea typeface="Effra" charset="0"/>
              <a:cs typeface="Effra" charset="0"/>
            </a:endParaRPr>
          </a:p>
          <a:p>
            <a:pPr marL="285750" indent="-285750">
              <a:buFont typeface="Arial" charset="0"/>
              <a:buChar char="•"/>
            </a:pPr>
            <a:endParaRPr lang="en-US" dirty="0">
              <a:solidFill>
                <a:srgbClr val="75787B"/>
              </a:solidFill>
              <a:latin typeface="Effra" charset="0"/>
              <a:ea typeface="Effra" charset="0"/>
              <a:cs typeface="Effra"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8281"/>
            <a:ext cx="12192000" cy="759720"/>
          </a:xfrm>
          <a:prstGeom prst="rect">
            <a:avLst/>
          </a:prstGeom>
        </p:spPr>
      </p:pic>
      <p:sp>
        <p:nvSpPr>
          <p:cNvPr id="9" name="TextBox 8">
            <a:extLst>
              <a:ext uri="{FF2B5EF4-FFF2-40B4-BE49-F238E27FC236}">
                <a16:creationId xmlns:a16="http://schemas.microsoft.com/office/drawing/2014/main" id="{F33BA5B6-AE69-4875-824A-3ED393A29B26}"/>
              </a:ext>
            </a:extLst>
          </p:cNvPr>
          <p:cNvSpPr txBox="1"/>
          <p:nvPr/>
        </p:nvSpPr>
        <p:spPr>
          <a:xfrm>
            <a:off x="819474" y="541038"/>
            <a:ext cx="10887879" cy="836319"/>
          </a:xfrm>
          <a:prstGeom prst="rect">
            <a:avLst/>
          </a:prstGeom>
          <a:noFill/>
        </p:spPr>
        <p:txBody>
          <a:bodyPr wrap="square" rtlCol="0">
            <a:spAutoFit/>
          </a:bodyPr>
          <a:lstStyle/>
          <a:p>
            <a:pPr>
              <a:lnSpc>
                <a:spcPts val="6400"/>
              </a:lnSpc>
            </a:pPr>
            <a:r>
              <a:rPr lang="en-US" sz="4400" b="1" dirty="0">
                <a:solidFill>
                  <a:srgbClr val="00C1D5"/>
                </a:solidFill>
                <a:latin typeface="Helvetica" charset="0"/>
                <a:ea typeface="Helvetica" charset="0"/>
                <a:cs typeface="Helvetica" charset="0"/>
              </a:rPr>
              <a:t>OTHER FUNDING PROGRAMS</a:t>
            </a:r>
          </a:p>
        </p:txBody>
      </p:sp>
      <p:sp>
        <p:nvSpPr>
          <p:cNvPr id="12" name="TextBox 11">
            <a:extLst>
              <a:ext uri="{FF2B5EF4-FFF2-40B4-BE49-F238E27FC236}">
                <a16:creationId xmlns:a16="http://schemas.microsoft.com/office/drawing/2014/main" id="{87BC56C3-DE67-40FA-99AD-E34E50D0EE2B}"/>
              </a:ext>
            </a:extLst>
          </p:cNvPr>
          <p:cNvSpPr txBox="1"/>
          <p:nvPr/>
        </p:nvSpPr>
        <p:spPr>
          <a:xfrm>
            <a:off x="819474" y="1475661"/>
            <a:ext cx="8618994" cy="3970318"/>
          </a:xfrm>
          <a:prstGeom prst="rect">
            <a:avLst/>
          </a:prstGeom>
          <a:noFill/>
        </p:spPr>
        <p:txBody>
          <a:bodyPr wrap="square" rtlCol="0">
            <a:spAutoFit/>
          </a:bodyPr>
          <a:lstStyle/>
          <a:p>
            <a:pPr marL="285750" indent="-285750">
              <a:lnSpc>
                <a:spcPct val="200000"/>
              </a:lnSpc>
              <a:buFont typeface="Arial" charset="0"/>
              <a:buChar char="•"/>
            </a:pPr>
            <a:r>
              <a:rPr lang="en-US" dirty="0">
                <a:solidFill>
                  <a:srgbClr val="75787B"/>
                </a:solidFill>
                <a:latin typeface="Helvetica" charset="0"/>
                <a:ea typeface="Helvetica" charset="0"/>
                <a:cs typeface="Helvetica" charset="0"/>
              </a:rPr>
              <a:t>ELECTRIC VEHICLES FOR MUNICIPALITIES PROGRAM</a:t>
            </a:r>
          </a:p>
          <a:p>
            <a:pPr marL="285750" indent="-285750">
              <a:lnSpc>
                <a:spcPct val="200000"/>
              </a:lnSpc>
              <a:buFont typeface="Arial" charset="0"/>
              <a:buChar char="•"/>
            </a:pPr>
            <a:r>
              <a:rPr lang="en-US" dirty="0">
                <a:solidFill>
                  <a:srgbClr val="75787B"/>
                </a:solidFill>
                <a:latin typeface="Helvetica" charset="0"/>
                <a:ea typeface="Helvetica" charset="0"/>
                <a:cs typeface="Helvetica" charset="0"/>
              </a:rPr>
              <a:t>RECREATION ENERGY CONSERVATION PROGRAM</a:t>
            </a:r>
          </a:p>
          <a:p>
            <a:pPr marL="285750" indent="-285750">
              <a:lnSpc>
                <a:spcPct val="200000"/>
              </a:lnSpc>
              <a:buFont typeface="Arial" charset="0"/>
              <a:buChar char="•"/>
            </a:pPr>
            <a:r>
              <a:rPr lang="en-US" dirty="0">
                <a:solidFill>
                  <a:srgbClr val="75787B"/>
                </a:solidFill>
                <a:latin typeface="Helvetica" charset="0"/>
                <a:ea typeface="Helvetica" charset="0"/>
                <a:cs typeface="Helvetica" charset="0"/>
              </a:rPr>
              <a:t>ALBERTA MUNICIPAL SOLAR PROGRAM</a:t>
            </a:r>
          </a:p>
          <a:p>
            <a:pPr marL="285750" indent="-285750">
              <a:lnSpc>
                <a:spcPct val="200000"/>
              </a:lnSpc>
              <a:buFont typeface="Arial" charset="0"/>
              <a:buChar char="•"/>
            </a:pPr>
            <a:r>
              <a:rPr lang="en-US" dirty="0">
                <a:solidFill>
                  <a:srgbClr val="75787B"/>
                </a:solidFill>
                <a:latin typeface="Helvetica" charset="0"/>
                <a:ea typeface="Helvetica" charset="0"/>
                <a:cs typeface="Helvetica" charset="0"/>
              </a:rPr>
              <a:t>SOLAR FOR SCHOOLS PROGRAM</a:t>
            </a:r>
          </a:p>
          <a:p>
            <a:pPr marL="285750" indent="-285750">
              <a:lnSpc>
                <a:spcPct val="200000"/>
              </a:lnSpc>
              <a:buFont typeface="Arial" charset="0"/>
              <a:buChar char="•"/>
            </a:pPr>
            <a:r>
              <a:rPr lang="en-US" dirty="0">
                <a:solidFill>
                  <a:srgbClr val="75787B"/>
                </a:solidFill>
                <a:latin typeface="Helvetica" charset="0"/>
                <a:ea typeface="Helvetica" charset="0"/>
                <a:cs typeface="Helvetica" charset="0"/>
              </a:rPr>
              <a:t>PARTNERS FOR CLIMATE PROTECTION PROGRAM</a:t>
            </a:r>
          </a:p>
          <a:p>
            <a:pPr marL="285750" indent="-285750">
              <a:buFont typeface="Arial" charset="0"/>
              <a:buChar char="•"/>
            </a:pPr>
            <a:endParaRPr lang="en-US" dirty="0">
              <a:solidFill>
                <a:srgbClr val="75787B"/>
              </a:solidFill>
              <a:latin typeface="Helvetica" charset="0"/>
              <a:ea typeface="Helvetica" charset="0"/>
              <a:cs typeface="Helvetica" charset="0"/>
            </a:endParaRPr>
          </a:p>
          <a:p>
            <a:endParaRPr lang="en-US" dirty="0">
              <a:solidFill>
                <a:srgbClr val="75787B"/>
              </a:solidFill>
              <a:latin typeface="Helvetica" charset="0"/>
              <a:ea typeface="Helvetica" charset="0"/>
              <a:cs typeface="Helvetica" charset="0"/>
            </a:endParaRPr>
          </a:p>
          <a:p>
            <a:pPr marL="285750" indent="-285750">
              <a:buFont typeface="Arial" charset="0"/>
              <a:buChar char="•"/>
            </a:pPr>
            <a:endParaRPr lang="en-US" dirty="0">
              <a:solidFill>
                <a:srgbClr val="75787B"/>
              </a:solidFill>
              <a:latin typeface="Effra" charset="0"/>
              <a:ea typeface="Effra" charset="0"/>
              <a:cs typeface="Effra" charset="0"/>
            </a:endParaRPr>
          </a:p>
          <a:p>
            <a:pPr marL="285750" indent="-285750">
              <a:buFont typeface="Arial" charset="0"/>
              <a:buChar char="•"/>
            </a:pPr>
            <a:endParaRPr lang="en-US" dirty="0">
              <a:solidFill>
                <a:srgbClr val="75787B"/>
              </a:solidFill>
              <a:latin typeface="Effra" charset="0"/>
              <a:ea typeface="Effra" charset="0"/>
              <a:cs typeface="Effra" charset="0"/>
            </a:endParaRPr>
          </a:p>
        </p:txBody>
      </p:sp>
    </p:spTree>
    <p:extLst>
      <p:ext uri="{BB962C8B-B14F-4D97-AF65-F5344CB8AC3E}">
        <p14:creationId xmlns:p14="http://schemas.microsoft.com/office/powerpoint/2010/main" val="3943883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19475" y="2260491"/>
            <a:ext cx="5068942" cy="646331"/>
          </a:xfrm>
          <a:prstGeom prst="rect">
            <a:avLst/>
          </a:prstGeom>
          <a:noFill/>
        </p:spPr>
        <p:txBody>
          <a:bodyPr wrap="square" rtlCol="0">
            <a:spAutoFit/>
          </a:bodyPr>
          <a:lstStyle/>
          <a:p>
            <a:pPr marL="285750" indent="-285750">
              <a:buFont typeface="Arial" charset="0"/>
              <a:buChar char="•"/>
            </a:pPr>
            <a:endParaRPr lang="en-US" dirty="0">
              <a:solidFill>
                <a:srgbClr val="75787B"/>
              </a:solidFill>
              <a:latin typeface="Effra" charset="0"/>
              <a:ea typeface="Effra" charset="0"/>
              <a:cs typeface="Effra" charset="0"/>
            </a:endParaRPr>
          </a:p>
          <a:p>
            <a:pPr marL="285750" indent="-285750">
              <a:buFont typeface="Arial" charset="0"/>
              <a:buChar char="•"/>
            </a:pPr>
            <a:endParaRPr lang="en-US" dirty="0">
              <a:solidFill>
                <a:srgbClr val="75787B"/>
              </a:solidFill>
              <a:latin typeface="Effra" charset="0"/>
              <a:ea typeface="Effra" charset="0"/>
              <a:cs typeface="Effra"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8281"/>
            <a:ext cx="12192000" cy="759720"/>
          </a:xfrm>
          <a:prstGeom prst="rect">
            <a:avLst/>
          </a:prstGeom>
        </p:spPr>
      </p:pic>
      <p:sp>
        <p:nvSpPr>
          <p:cNvPr id="9" name="TextBox 8">
            <a:extLst>
              <a:ext uri="{FF2B5EF4-FFF2-40B4-BE49-F238E27FC236}">
                <a16:creationId xmlns:a16="http://schemas.microsoft.com/office/drawing/2014/main" id="{F33BA5B6-AE69-4875-824A-3ED393A29B26}"/>
              </a:ext>
            </a:extLst>
          </p:cNvPr>
          <p:cNvSpPr txBox="1"/>
          <p:nvPr/>
        </p:nvSpPr>
        <p:spPr>
          <a:xfrm>
            <a:off x="819474" y="541038"/>
            <a:ext cx="10887879" cy="836319"/>
          </a:xfrm>
          <a:prstGeom prst="rect">
            <a:avLst/>
          </a:prstGeom>
          <a:noFill/>
        </p:spPr>
        <p:txBody>
          <a:bodyPr wrap="square" rtlCol="0">
            <a:spAutoFit/>
          </a:bodyPr>
          <a:lstStyle/>
          <a:p>
            <a:pPr>
              <a:lnSpc>
                <a:spcPts val="6400"/>
              </a:lnSpc>
            </a:pPr>
            <a:r>
              <a:rPr lang="en-US" sz="4400" b="1" dirty="0">
                <a:solidFill>
                  <a:srgbClr val="00C1D5"/>
                </a:solidFill>
                <a:latin typeface="Helvetica" charset="0"/>
                <a:ea typeface="Helvetica" charset="0"/>
                <a:cs typeface="Helvetica" charset="0"/>
              </a:rPr>
              <a:t>ADVISORY SERVICES</a:t>
            </a:r>
          </a:p>
        </p:txBody>
      </p:sp>
      <p:sp>
        <p:nvSpPr>
          <p:cNvPr id="12" name="TextBox 11">
            <a:extLst>
              <a:ext uri="{FF2B5EF4-FFF2-40B4-BE49-F238E27FC236}">
                <a16:creationId xmlns:a16="http://schemas.microsoft.com/office/drawing/2014/main" id="{87BC56C3-DE67-40FA-99AD-E34E50D0EE2B}"/>
              </a:ext>
            </a:extLst>
          </p:cNvPr>
          <p:cNvSpPr txBox="1"/>
          <p:nvPr/>
        </p:nvSpPr>
        <p:spPr>
          <a:xfrm>
            <a:off x="819473" y="1475661"/>
            <a:ext cx="9820817" cy="3347070"/>
          </a:xfrm>
          <a:prstGeom prst="rect">
            <a:avLst/>
          </a:prstGeom>
          <a:noFill/>
        </p:spPr>
        <p:txBody>
          <a:bodyPr wrap="square" rtlCol="0">
            <a:spAutoFit/>
          </a:bodyPr>
          <a:lstStyle/>
          <a:p>
            <a:pPr>
              <a:lnSpc>
                <a:spcPct val="200000"/>
              </a:lnSpc>
            </a:pPr>
            <a:r>
              <a:rPr lang="en-US" dirty="0">
                <a:solidFill>
                  <a:srgbClr val="75787B"/>
                </a:solidFill>
                <a:latin typeface="Helvetica" charset="0"/>
                <a:ea typeface="Helvetica" charset="0"/>
                <a:cs typeface="Helvetica" charset="0"/>
              </a:rPr>
              <a:t>PARTNERS FOR CLIMATE PROTECTION PROGRAM</a:t>
            </a:r>
          </a:p>
          <a:p>
            <a:pPr marL="285750" indent="-285750">
              <a:lnSpc>
                <a:spcPct val="200000"/>
              </a:lnSpc>
              <a:buFont typeface="Arial" charset="0"/>
              <a:buChar char="•"/>
            </a:pPr>
            <a:r>
              <a:rPr lang="en-US" dirty="0">
                <a:solidFill>
                  <a:srgbClr val="75787B"/>
                </a:solidFill>
                <a:latin typeface="Helvetica" charset="0"/>
                <a:ea typeface="Helvetica" charset="0"/>
                <a:cs typeface="Helvetica" charset="0"/>
              </a:rPr>
              <a:t>Network of Canadian municipalities committed to taking action on climate change. </a:t>
            </a:r>
          </a:p>
          <a:p>
            <a:pPr marL="285750" indent="-285750">
              <a:lnSpc>
                <a:spcPct val="200000"/>
              </a:lnSpc>
              <a:buFont typeface="Arial" charset="0"/>
              <a:buChar char="•"/>
            </a:pPr>
            <a:r>
              <a:rPr lang="en-US" dirty="0">
                <a:solidFill>
                  <a:srgbClr val="75787B"/>
                </a:solidFill>
                <a:latin typeface="Helvetica" charset="0"/>
                <a:ea typeface="Helvetica" charset="0"/>
                <a:cs typeface="Helvetica" charset="0"/>
              </a:rPr>
              <a:t>Members benefit from our support to reduce GHGs. </a:t>
            </a:r>
          </a:p>
          <a:p>
            <a:pPr marL="285750" indent="-285750">
              <a:lnSpc>
                <a:spcPct val="200000"/>
              </a:lnSpc>
              <a:buFont typeface="Arial" charset="0"/>
              <a:buChar char="•"/>
            </a:pPr>
            <a:r>
              <a:rPr lang="en-US" dirty="0">
                <a:solidFill>
                  <a:srgbClr val="75787B"/>
                </a:solidFill>
                <a:latin typeface="Helvetica" charset="0"/>
                <a:ea typeface="Helvetica" charset="0"/>
                <a:cs typeface="Helvetica" charset="0"/>
              </a:rPr>
              <a:t>Free training, resources and advice with Regional Climate Advisors.</a:t>
            </a:r>
          </a:p>
          <a:p>
            <a:pPr marL="285750" indent="-285750">
              <a:lnSpc>
                <a:spcPct val="200000"/>
              </a:lnSpc>
              <a:buFont typeface="Arial" charset="0"/>
              <a:buChar char="•"/>
            </a:pPr>
            <a:r>
              <a:rPr lang="en-US" dirty="0">
                <a:solidFill>
                  <a:srgbClr val="75787B"/>
                </a:solidFill>
                <a:latin typeface="Helvetica" charset="0"/>
                <a:ea typeface="Helvetica" charset="0"/>
                <a:cs typeface="Helvetica" charset="0"/>
              </a:rPr>
              <a:t>The Action Centre is now home to Alberta’s Regional Climate Advisor. Reach out for local expertise, advice and training. </a:t>
            </a:r>
            <a:endParaRPr lang="en-US" dirty="0">
              <a:solidFill>
                <a:srgbClr val="75787B"/>
              </a:solidFill>
              <a:latin typeface="Effra" charset="0"/>
              <a:ea typeface="Effra" charset="0"/>
              <a:cs typeface="Effra" charset="0"/>
            </a:endParaRPr>
          </a:p>
        </p:txBody>
      </p:sp>
    </p:spTree>
    <p:extLst>
      <p:ext uri="{BB962C8B-B14F-4D97-AF65-F5344CB8AC3E}">
        <p14:creationId xmlns:p14="http://schemas.microsoft.com/office/powerpoint/2010/main" val="2723980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676077" y="5609976"/>
            <a:ext cx="5991851" cy="913070"/>
          </a:xfrm>
          <a:prstGeom prst="rect">
            <a:avLst/>
          </a:prstGeom>
          <a:noFill/>
        </p:spPr>
        <p:txBody>
          <a:bodyPr wrap="square" rtlCol="0">
            <a:spAutoFit/>
          </a:bodyPr>
          <a:lstStyle/>
          <a:p>
            <a:pPr>
              <a:lnSpc>
                <a:spcPts val="6400"/>
              </a:lnSpc>
            </a:pPr>
            <a:r>
              <a:rPr lang="en-US" sz="7200" b="1" dirty="0">
                <a:solidFill>
                  <a:schemeClr val="bg1"/>
                </a:solidFill>
                <a:latin typeface="Helvetica" charset="0"/>
                <a:ea typeface="Helvetica" charset="0"/>
                <a:cs typeface="Helvetica" charset="0"/>
              </a:rPr>
              <a:t>THANK YOU</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0877" y="482188"/>
            <a:ext cx="2914339" cy="1038278"/>
          </a:xfrm>
          <a:prstGeom prst="rect">
            <a:avLst/>
          </a:prstGeom>
        </p:spPr>
      </p:pic>
      <p:sp>
        <p:nvSpPr>
          <p:cNvPr id="15" name="TextBox 14">
            <a:extLst>
              <a:ext uri="{FF2B5EF4-FFF2-40B4-BE49-F238E27FC236}">
                <a16:creationId xmlns:a16="http://schemas.microsoft.com/office/drawing/2014/main" id="{91C3D9DE-9A19-4B61-A2B1-EA69F92C06F4}"/>
              </a:ext>
            </a:extLst>
          </p:cNvPr>
          <p:cNvSpPr txBox="1"/>
          <p:nvPr/>
        </p:nvSpPr>
        <p:spPr>
          <a:xfrm>
            <a:off x="9288017" y="4885121"/>
            <a:ext cx="2437199" cy="872034"/>
          </a:xfrm>
          <a:prstGeom prst="rect">
            <a:avLst/>
          </a:prstGeom>
          <a:noFill/>
        </p:spPr>
        <p:txBody>
          <a:bodyPr wrap="square" rtlCol="0">
            <a:spAutoFit/>
          </a:bodyPr>
          <a:lstStyle/>
          <a:p>
            <a:pPr>
              <a:lnSpc>
                <a:spcPct val="150000"/>
              </a:lnSpc>
            </a:pPr>
            <a:r>
              <a:rPr lang="en-US" b="1" dirty="0">
                <a:solidFill>
                  <a:srgbClr val="75787B"/>
                </a:solidFill>
                <a:latin typeface="Helvetica" charset="0"/>
                <a:ea typeface="Helvetica" charset="0"/>
                <a:cs typeface="Helvetica" charset="0"/>
              </a:rPr>
              <a:t>contact@mccac.ca</a:t>
            </a:r>
          </a:p>
          <a:p>
            <a:pPr>
              <a:lnSpc>
                <a:spcPct val="150000"/>
              </a:lnSpc>
            </a:pPr>
            <a:r>
              <a:rPr lang="en-US" b="1" dirty="0">
                <a:solidFill>
                  <a:srgbClr val="75787B"/>
                </a:solidFill>
                <a:latin typeface="Helvetica" charset="0"/>
                <a:ea typeface="Helvetica" charset="0"/>
                <a:cs typeface="Helvetica" charset="0"/>
              </a:rPr>
              <a:t>mccac.ca</a:t>
            </a:r>
          </a:p>
        </p:txBody>
      </p:sp>
      <p:pic>
        <p:nvPicPr>
          <p:cNvPr id="16" name="Graphic 15">
            <a:extLst>
              <a:ext uri="{FF2B5EF4-FFF2-40B4-BE49-F238E27FC236}">
                <a16:creationId xmlns:a16="http://schemas.microsoft.com/office/drawing/2014/main" id="{ABBCE993-5E16-4D58-A9DD-9DC9FBA61F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73084" y="5896608"/>
            <a:ext cx="483251" cy="483251"/>
          </a:xfrm>
          <a:prstGeom prst="rect">
            <a:avLst/>
          </a:prstGeom>
        </p:spPr>
      </p:pic>
      <p:pic>
        <p:nvPicPr>
          <p:cNvPr id="17" name="Graphic 16">
            <a:extLst>
              <a:ext uri="{FF2B5EF4-FFF2-40B4-BE49-F238E27FC236}">
                <a16:creationId xmlns:a16="http://schemas.microsoft.com/office/drawing/2014/main" id="{3F077BFC-2F02-415D-AFE0-2A4555D54A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06299" y="5896608"/>
            <a:ext cx="500317" cy="442903"/>
          </a:xfrm>
          <a:prstGeom prst="rect">
            <a:avLst/>
          </a:prstGeom>
        </p:spPr>
      </p:pic>
      <p:pic>
        <p:nvPicPr>
          <p:cNvPr id="18" name="Picture 4" descr="https://tse4.mm.bing.net/th?id=OIP.WE109lmuCjsw8asJparTPgHaHa&amp;pid=Api">
            <a:extLst>
              <a:ext uri="{FF2B5EF4-FFF2-40B4-BE49-F238E27FC236}">
                <a16:creationId xmlns:a16="http://schemas.microsoft.com/office/drawing/2014/main" id="{7F36C6A0-5969-4832-80C9-098311BBF8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87310" y="5896608"/>
            <a:ext cx="442904" cy="442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783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9475" y="689123"/>
            <a:ext cx="10773637" cy="837602"/>
          </a:xfrm>
          <a:prstGeom prst="rect">
            <a:avLst/>
          </a:prstGeom>
          <a:noFill/>
        </p:spPr>
        <p:txBody>
          <a:bodyPr wrap="square" rtlCol="0">
            <a:spAutoFit/>
          </a:bodyPr>
          <a:lstStyle/>
          <a:p>
            <a:pPr>
              <a:lnSpc>
                <a:spcPts val="6400"/>
              </a:lnSpc>
            </a:pPr>
            <a:r>
              <a:rPr lang="en-US" sz="4400" b="1" dirty="0">
                <a:solidFill>
                  <a:srgbClr val="00C1D5"/>
                </a:solidFill>
                <a:latin typeface="Helvetica" charset="0"/>
                <a:ea typeface="Helvetica" charset="0"/>
                <a:cs typeface="Helvetica" charset="0"/>
              </a:rPr>
              <a:t>FUNDERS AND PARTNERS</a:t>
            </a:r>
          </a:p>
        </p:txBody>
      </p:sp>
      <p:sp>
        <p:nvSpPr>
          <p:cNvPr id="7" name="TextBox 6"/>
          <p:cNvSpPr txBox="1"/>
          <p:nvPr/>
        </p:nvSpPr>
        <p:spPr>
          <a:xfrm>
            <a:off x="819475" y="1837063"/>
            <a:ext cx="5140454" cy="2585323"/>
          </a:xfrm>
          <a:prstGeom prst="rect">
            <a:avLst/>
          </a:prstGeom>
          <a:noFill/>
        </p:spPr>
        <p:txBody>
          <a:bodyPr wrap="square" rtlCol="0">
            <a:spAutoFit/>
          </a:bodyPr>
          <a:lstStyle/>
          <a:p>
            <a:r>
              <a:rPr lang="en-US" dirty="0">
                <a:solidFill>
                  <a:srgbClr val="75787B"/>
                </a:solidFill>
                <a:latin typeface="Helvetica" charset="0"/>
                <a:ea typeface="Helvetica" charset="0"/>
                <a:cs typeface="Helvetica" charset="0"/>
              </a:rPr>
              <a:t>The Municipal Climate Change Action Centre provides funding, technical assistance, and education to support Alberta municipalities in addressing climate change. </a:t>
            </a:r>
          </a:p>
          <a:p>
            <a:endParaRPr lang="en-US" dirty="0">
              <a:solidFill>
                <a:srgbClr val="75787B"/>
              </a:solidFill>
              <a:latin typeface="Helvetica" charset="0"/>
              <a:ea typeface="Helvetica" charset="0"/>
              <a:cs typeface="Helvetica" charset="0"/>
            </a:endParaRPr>
          </a:p>
          <a:p>
            <a:r>
              <a:rPr lang="en-US" dirty="0">
                <a:solidFill>
                  <a:srgbClr val="75787B"/>
                </a:solidFill>
                <a:latin typeface="Helvetica" charset="0"/>
                <a:ea typeface="Helvetica" charset="0"/>
                <a:cs typeface="Helvetica" charset="0"/>
              </a:rPr>
              <a:t>The Municipal Climate Change Action Centre is a partnership between the Government of Alberta, the Alberta Urban Municipalities Association, and Rural Municipalities of Alberta.</a:t>
            </a:r>
            <a:endParaRPr lang="en-US" dirty="0">
              <a:solidFill>
                <a:srgbClr val="75787B"/>
              </a:solidFill>
              <a:latin typeface="Effra" charset="0"/>
              <a:ea typeface="Effra" charset="0"/>
              <a:cs typeface="Effra"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8281"/>
            <a:ext cx="12192000" cy="759720"/>
          </a:xfrm>
          <a:prstGeom prst="rect">
            <a:avLst/>
          </a:prstGeom>
        </p:spPr>
      </p:pic>
      <p:pic>
        <p:nvPicPr>
          <p:cNvPr id="9" name="Picture 8">
            <a:extLst>
              <a:ext uri="{FF2B5EF4-FFF2-40B4-BE49-F238E27FC236}">
                <a16:creationId xmlns:a16="http://schemas.microsoft.com/office/drawing/2014/main" id="{A09AB501-44F5-4F21-A145-41AAE11D4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115" y="3034931"/>
            <a:ext cx="2749796" cy="910145"/>
          </a:xfrm>
          <a:prstGeom prst="rect">
            <a:avLst/>
          </a:prstGeom>
        </p:spPr>
      </p:pic>
      <p:pic>
        <p:nvPicPr>
          <p:cNvPr id="10" name="Picture 9">
            <a:extLst>
              <a:ext uri="{FF2B5EF4-FFF2-40B4-BE49-F238E27FC236}">
                <a16:creationId xmlns:a16="http://schemas.microsoft.com/office/drawing/2014/main" id="{116B5C91-10EE-4FC2-8105-B32EF57E99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9115" y="4390910"/>
            <a:ext cx="2749796" cy="1209911"/>
          </a:xfrm>
          <a:prstGeom prst="rect">
            <a:avLst/>
          </a:prstGeom>
        </p:spPr>
      </p:pic>
      <p:pic>
        <p:nvPicPr>
          <p:cNvPr id="11" name="Picture 10">
            <a:extLst>
              <a:ext uri="{FF2B5EF4-FFF2-40B4-BE49-F238E27FC236}">
                <a16:creationId xmlns:a16="http://schemas.microsoft.com/office/drawing/2014/main" id="{78979890-A50D-4ACC-A4B5-134C38B671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9115" y="1813515"/>
            <a:ext cx="2749796" cy="775583"/>
          </a:xfrm>
          <a:prstGeom prst="rect">
            <a:avLst/>
          </a:prstGeom>
        </p:spPr>
      </p:pic>
    </p:spTree>
    <p:extLst>
      <p:ext uri="{BB962C8B-B14F-4D97-AF65-F5344CB8AC3E}">
        <p14:creationId xmlns:p14="http://schemas.microsoft.com/office/powerpoint/2010/main" val="896839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669615" y="3197870"/>
            <a:ext cx="5880654" cy="2538002"/>
          </a:xfrm>
          <a:prstGeom prst="rect">
            <a:avLst/>
          </a:prstGeom>
          <a:noFill/>
        </p:spPr>
        <p:txBody>
          <a:bodyPr wrap="square" rtlCol="0">
            <a:spAutoFit/>
          </a:bodyPr>
          <a:lstStyle/>
          <a:p>
            <a:pPr marL="457200" indent="-457200">
              <a:lnSpc>
                <a:spcPts val="3900"/>
              </a:lnSpc>
              <a:buAutoNum type="arabicPeriod"/>
            </a:pPr>
            <a:r>
              <a:rPr lang="en-US" sz="2400" dirty="0">
                <a:solidFill>
                  <a:schemeClr val="bg1"/>
                </a:solidFill>
                <a:latin typeface="Helvetica" charset="0"/>
                <a:ea typeface="Helvetica" charset="0"/>
                <a:cs typeface="Helvetica" charset="0"/>
              </a:rPr>
              <a:t>WHY MEM?</a:t>
            </a:r>
          </a:p>
          <a:p>
            <a:pPr marL="457200" indent="-457200">
              <a:lnSpc>
                <a:spcPts val="3900"/>
              </a:lnSpc>
              <a:buAutoNum type="arabicPeriod"/>
            </a:pPr>
            <a:r>
              <a:rPr lang="en-US" sz="2400" dirty="0">
                <a:solidFill>
                  <a:schemeClr val="bg1"/>
                </a:solidFill>
                <a:latin typeface="Helvetica" charset="0"/>
                <a:ea typeface="Helvetica" charset="0"/>
                <a:cs typeface="Helvetica" charset="0"/>
              </a:rPr>
              <a:t>ENERGY MANAGER DUTIES?</a:t>
            </a:r>
          </a:p>
          <a:p>
            <a:pPr marL="457200" indent="-457200">
              <a:lnSpc>
                <a:spcPts val="3900"/>
              </a:lnSpc>
              <a:buAutoNum type="arabicPeriod"/>
            </a:pPr>
            <a:r>
              <a:rPr lang="en-US" sz="2400" dirty="0">
                <a:solidFill>
                  <a:schemeClr val="bg1"/>
                </a:solidFill>
                <a:latin typeface="Helvetica" charset="0"/>
                <a:ea typeface="Helvetica" charset="0"/>
                <a:cs typeface="Helvetica" charset="0"/>
              </a:rPr>
              <a:t>ELIGIBILITY AND COLLABORATION</a:t>
            </a:r>
          </a:p>
          <a:p>
            <a:pPr marL="457200" indent="-457200">
              <a:lnSpc>
                <a:spcPts val="3900"/>
              </a:lnSpc>
              <a:buAutoNum type="arabicPeriod"/>
            </a:pPr>
            <a:r>
              <a:rPr lang="en-US" sz="2400" dirty="0">
                <a:solidFill>
                  <a:schemeClr val="bg1"/>
                </a:solidFill>
                <a:latin typeface="Helvetica" charset="0"/>
                <a:ea typeface="Helvetica" charset="0"/>
                <a:cs typeface="Helvetica" charset="0"/>
              </a:rPr>
              <a:t>MEM SUPPORT</a:t>
            </a:r>
          </a:p>
          <a:p>
            <a:pPr marL="457200" indent="-457200">
              <a:lnSpc>
                <a:spcPts val="3900"/>
              </a:lnSpc>
              <a:buAutoNum type="arabicPeriod"/>
            </a:pPr>
            <a:endParaRPr lang="en-US" sz="2400" dirty="0">
              <a:solidFill>
                <a:schemeClr val="bg1"/>
              </a:solidFill>
              <a:latin typeface="Helvetica" charset="0"/>
              <a:ea typeface="Helvetica" charset="0"/>
              <a:cs typeface="Helvetica" charset="0"/>
            </a:endParaRPr>
          </a:p>
        </p:txBody>
      </p:sp>
      <p:sp>
        <p:nvSpPr>
          <p:cNvPr id="9" name="TextBox 8"/>
          <p:cNvSpPr txBox="1"/>
          <p:nvPr/>
        </p:nvSpPr>
        <p:spPr>
          <a:xfrm>
            <a:off x="669615" y="2129615"/>
            <a:ext cx="10773637" cy="944810"/>
          </a:xfrm>
          <a:prstGeom prst="rect">
            <a:avLst/>
          </a:prstGeom>
          <a:noFill/>
        </p:spPr>
        <p:txBody>
          <a:bodyPr wrap="square" rtlCol="0">
            <a:spAutoFit/>
          </a:bodyPr>
          <a:lstStyle/>
          <a:p>
            <a:pPr>
              <a:lnSpc>
                <a:spcPts val="6400"/>
              </a:lnSpc>
            </a:pPr>
            <a:r>
              <a:rPr lang="en-US" sz="7200" b="1" dirty="0">
                <a:solidFill>
                  <a:schemeClr val="bg1"/>
                </a:solidFill>
                <a:latin typeface="Helvetica" charset="0"/>
                <a:ea typeface="Helvetica" charset="0"/>
                <a:cs typeface="Helvetica" charset="0"/>
              </a:rPr>
              <a:t>AGENDA</a:t>
            </a:r>
          </a:p>
        </p:txBody>
      </p:sp>
      <p:sp>
        <p:nvSpPr>
          <p:cNvPr id="13" name="TextBox 12"/>
          <p:cNvSpPr txBox="1"/>
          <p:nvPr/>
        </p:nvSpPr>
        <p:spPr>
          <a:xfrm>
            <a:off x="6957154" y="3197870"/>
            <a:ext cx="4486098" cy="1560042"/>
          </a:xfrm>
          <a:prstGeom prst="rect">
            <a:avLst/>
          </a:prstGeom>
          <a:noFill/>
        </p:spPr>
        <p:txBody>
          <a:bodyPr wrap="square" rtlCol="0">
            <a:spAutoFit/>
          </a:bodyPr>
          <a:lstStyle/>
          <a:p>
            <a:pPr marL="457200" indent="-457200">
              <a:lnSpc>
                <a:spcPts val="3900"/>
              </a:lnSpc>
              <a:buFont typeface="+mj-lt"/>
              <a:buAutoNum type="arabicPeriod" startAt="5"/>
            </a:pPr>
            <a:r>
              <a:rPr lang="en-US" sz="2400" dirty="0">
                <a:solidFill>
                  <a:schemeClr val="bg1"/>
                </a:solidFill>
                <a:latin typeface="Helvetica" charset="0"/>
                <a:ea typeface="Helvetica" charset="0"/>
                <a:cs typeface="Helvetica" charset="0"/>
              </a:rPr>
              <a:t>FUNDING</a:t>
            </a:r>
          </a:p>
          <a:p>
            <a:pPr marL="457200" indent="-457200">
              <a:lnSpc>
                <a:spcPts val="3900"/>
              </a:lnSpc>
              <a:buFont typeface="+mj-lt"/>
              <a:buAutoNum type="arabicPeriod" startAt="5"/>
            </a:pPr>
            <a:r>
              <a:rPr lang="en-US" sz="2400" dirty="0">
                <a:solidFill>
                  <a:schemeClr val="bg1"/>
                </a:solidFill>
                <a:latin typeface="Helvetica" charset="0"/>
                <a:ea typeface="Helvetica" charset="0"/>
                <a:cs typeface="Helvetica" charset="0"/>
              </a:rPr>
              <a:t>PARTICIPATION TIMELINE</a:t>
            </a:r>
          </a:p>
          <a:p>
            <a:pPr marL="457200" indent="-457200">
              <a:lnSpc>
                <a:spcPts val="3900"/>
              </a:lnSpc>
              <a:buFont typeface="+mj-lt"/>
              <a:buAutoNum type="arabicPeriod" startAt="5"/>
            </a:pPr>
            <a:r>
              <a:rPr lang="en-US" sz="2400" dirty="0">
                <a:solidFill>
                  <a:schemeClr val="bg1"/>
                </a:solidFill>
                <a:latin typeface="Helvetica" charset="0"/>
                <a:ea typeface="Helvetica" charset="0"/>
                <a:cs typeface="Helvetica" charset="0"/>
              </a:rPr>
              <a:t>QUESTION PERIOD</a:t>
            </a:r>
            <a:endParaRPr lang="en-US" sz="2400" dirty="0">
              <a:solidFill>
                <a:schemeClr val="bg1"/>
              </a:solidFill>
              <a:latin typeface="Effra" charset="0"/>
              <a:ea typeface="Effra" charset="0"/>
              <a:cs typeface="Effra" charset="0"/>
            </a:endParaRPr>
          </a:p>
        </p:txBody>
      </p:sp>
    </p:spTree>
    <p:extLst>
      <p:ext uri="{BB962C8B-B14F-4D97-AF65-F5344CB8AC3E}">
        <p14:creationId xmlns:p14="http://schemas.microsoft.com/office/powerpoint/2010/main" val="2126622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69615" y="2129615"/>
            <a:ext cx="10773637" cy="918072"/>
          </a:xfrm>
          <a:prstGeom prst="rect">
            <a:avLst/>
          </a:prstGeom>
          <a:noFill/>
        </p:spPr>
        <p:txBody>
          <a:bodyPr wrap="square" rtlCol="0">
            <a:spAutoFit/>
          </a:bodyPr>
          <a:lstStyle/>
          <a:p>
            <a:pPr>
              <a:lnSpc>
                <a:spcPts val="6400"/>
              </a:lnSpc>
            </a:pPr>
            <a:r>
              <a:rPr lang="en-US" sz="7200" b="1" dirty="0">
                <a:solidFill>
                  <a:srgbClr val="00AF66"/>
                </a:solidFill>
                <a:latin typeface="Helvetica" charset="0"/>
                <a:ea typeface="Helvetica" charset="0"/>
                <a:cs typeface="Helvetica" charset="0"/>
              </a:rPr>
              <a:t>WHY MEM?</a:t>
            </a:r>
          </a:p>
        </p:txBody>
      </p:sp>
    </p:spTree>
    <p:extLst>
      <p:ext uri="{BB962C8B-B14F-4D97-AF65-F5344CB8AC3E}">
        <p14:creationId xmlns:p14="http://schemas.microsoft.com/office/powerpoint/2010/main" val="1464713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819475" y="689123"/>
            <a:ext cx="10773637" cy="837602"/>
          </a:xfrm>
          <a:prstGeom prst="rect">
            <a:avLst/>
          </a:prstGeom>
          <a:noFill/>
        </p:spPr>
        <p:txBody>
          <a:bodyPr wrap="square" rtlCol="0">
            <a:spAutoFit/>
          </a:bodyPr>
          <a:lstStyle/>
          <a:p>
            <a:pPr>
              <a:lnSpc>
                <a:spcPts val="6400"/>
              </a:lnSpc>
            </a:pPr>
            <a:r>
              <a:rPr lang="en-US" sz="4400" b="1" dirty="0">
                <a:solidFill>
                  <a:srgbClr val="00C1D5"/>
                </a:solidFill>
                <a:latin typeface="Helvetica" charset="0"/>
                <a:ea typeface="Helvetica" charset="0"/>
                <a:cs typeface="Helvetica" charset="0"/>
              </a:rPr>
              <a:t>WHY MEM?</a:t>
            </a:r>
          </a:p>
        </p:txBody>
      </p:sp>
      <p:sp>
        <p:nvSpPr>
          <p:cNvPr id="7" name="TextBox 6"/>
          <p:cNvSpPr txBox="1"/>
          <p:nvPr/>
        </p:nvSpPr>
        <p:spPr>
          <a:xfrm>
            <a:off x="819474" y="1682080"/>
            <a:ext cx="10109364" cy="2308324"/>
          </a:xfrm>
          <a:prstGeom prst="rect">
            <a:avLst/>
          </a:prstGeom>
          <a:noFill/>
        </p:spPr>
        <p:txBody>
          <a:bodyPr wrap="square" rtlCol="0">
            <a:spAutoFit/>
          </a:bodyPr>
          <a:lstStyle/>
          <a:p>
            <a:pPr marL="285750" indent="-285750">
              <a:buFont typeface="Arial" charset="0"/>
              <a:buChar char="•"/>
            </a:pPr>
            <a:r>
              <a:rPr lang="en-US" dirty="0">
                <a:solidFill>
                  <a:srgbClr val="75787B"/>
                </a:solidFill>
                <a:latin typeface="Helvetica" charset="0"/>
                <a:ea typeface="Helvetica" charset="0"/>
                <a:cs typeface="Helvetica" charset="0"/>
              </a:rPr>
              <a:t>80% of a municipal energy manager’s salary up to $80K per year and a maximum of two years</a:t>
            </a:r>
          </a:p>
          <a:p>
            <a:endParaRPr lang="en-US" dirty="0">
              <a:solidFill>
                <a:srgbClr val="75787B"/>
              </a:solidFill>
              <a:latin typeface="Helvetica" charset="0"/>
              <a:ea typeface="Helvetica" charset="0"/>
              <a:cs typeface="Helvetica" charset="0"/>
            </a:endParaRPr>
          </a:p>
          <a:p>
            <a:pPr marL="285750" indent="-285750">
              <a:buFont typeface="Arial" charset="0"/>
              <a:buChar char="•"/>
            </a:pPr>
            <a:r>
              <a:rPr lang="en-US" dirty="0" err="1">
                <a:solidFill>
                  <a:srgbClr val="75787B"/>
                </a:solidFill>
                <a:latin typeface="Helvetica" charset="0"/>
                <a:ea typeface="Helvetica" charset="0"/>
                <a:cs typeface="Helvetica" charset="0"/>
              </a:rPr>
              <a:t>Neighbouring</a:t>
            </a:r>
            <a:r>
              <a:rPr lang="en-US" dirty="0">
                <a:solidFill>
                  <a:srgbClr val="75787B"/>
                </a:solidFill>
                <a:latin typeface="Helvetica" charset="0"/>
                <a:ea typeface="Helvetica" charset="0"/>
                <a:cs typeface="Helvetica" charset="0"/>
              </a:rPr>
              <a:t> municipalities can partner and share the MEM across their region</a:t>
            </a:r>
          </a:p>
          <a:p>
            <a:endParaRPr lang="en-US" dirty="0">
              <a:solidFill>
                <a:srgbClr val="75787B"/>
              </a:solidFill>
              <a:latin typeface="Helvetica" charset="0"/>
              <a:ea typeface="Helvetica" charset="0"/>
              <a:cs typeface="Helvetica" charset="0"/>
            </a:endParaRPr>
          </a:p>
          <a:p>
            <a:pPr marL="285750" indent="-285750">
              <a:buFont typeface="Arial" charset="0"/>
              <a:buChar char="•"/>
            </a:pPr>
            <a:r>
              <a:rPr lang="en-US" dirty="0">
                <a:solidFill>
                  <a:srgbClr val="75787B"/>
                </a:solidFill>
                <a:latin typeface="Helvetica" charset="0"/>
                <a:ea typeface="Helvetica" charset="0"/>
                <a:cs typeface="Helvetica" charset="0"/>
              </a:rPr>
              <a:t>Develop an energy management plan to save energy and reduce GHGs</a:t>
            </a:r>
          </a:p>
          <a:p>
            <a:endParaRPr lang="en-US" dirty="0">
              <a:solidFill>
                <a:srgbClr val="75787B"/>
              </a:solidFill>
              <a:latin typeface="Helvetica" charset="0"/>
              <a:ea typeface="Helvetica" charset="0"/>
              <a:cs typeface="Helvetica" charset="0"/>
            </a:endParaRPr>
          </a:p>
          <a:p>
            <a:pPr marL="285750" indent="-285750">
              <a:buFont typeface="Arial" charset="0"/>
              <a:buChar char="•"/>
            </a:pPr>
            <a:r>
              <a:rPr lang="en-US" dirty="0">
                <a:solidFill>
                  <a:srgbClr val="75787B"/>
                </a:solidFill>
                <a:latin typeface="Helvetica" charset="0"/>
                <a:ea typeface="Helvetica" charset="0"/>
                <a:cs typeface="Helvetica" charset="0"/>
              </a:rPr>
              <a:t>MEMs will receive training and support from our technical advisor, CLEAResult </a:t>
            </a:r>
          </a:p>
          <a:p>
            <a:pPr marL="285750" indent="-285750">
              <a:buFont typeface="Arial" charset="0"/>
              <a:buChar char="•"/>
            </a:pPr>
            <a:endParaRPr lang="en-US" dirty="0">
              <a:solidFill>
                <a:srgbClr val="75787B"/>
              </a:solidFill>
              <a:latin typeface="Effra" charset="0"/>
              <a:ea typeface="Effra" charset="0"/>
              <a:cs typeface="Effra"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8281"/>
            <a:ext cx="12192000" cy="759720"/>
          </a:xfrm>
          <a:prstGeom prst="rect">
            <a:avLst/>
          </a:prstGeom>
        </p:spPr>
      </p:pic>
    </p:spTree>
    <p:extLst>
      <p:ext uri="{BB962C8B-B14F-4D97-AF65-F5344CB8AC3E}">
        <p14:creationId xmlns:p14="http://schemas.microsoft.com/office/powerpoint/2010/main" val="990181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5787B"/>
        </a:solidFill>
        <a:effectLst/>
      </p:bgPr>
    </p:bg>
    <p:spTree>
      <p:nvGrpSpPr>
        <p:cNvPr id="1" name=""/>
        <p:cNvGrpSpPr/>
        <p:nvPr/>
      </p:nvGrpSpPr>
      <p:grpSpPr>
        <a:xfrm>
          <a:off x="0" y="0"/>
          <a:ext cx="0" cy="0"/>
          <a:chOff x="0" y="0"/>
          <a:chExt cx="0" cy="0"/>
        </a:xfrm>
      </p:grpSpPr>
      <p:sp>
        <p:nvSpPr>
          <p:cNvPr id="6" name="TextBox 5"/>
          <p:cNvSpPr txBox="1"/>
          <p:nvPr/>
        </p:nvSpPr>
        <p:spPr>
          <a:xfrm>
            <a:off x="819475" y="689123"/>
            <a:ext cx="11058933" cy="836319"/>
          </a:xfrm>
          <a:prstGeom prst="rect">
            <a:avLst/>
          </a:prstGeom>
          <a:noFill/>
        </p:spPr>
        <p:txBody>
          <a:bodyPr wrap="square" rtlCol="0">
            <a:spAutoFit/>
          </a:bodyPr>
          <a:lstStyle/>
          <a:p>
            <a:pPr>
              <a:lnSpc>
                <a:spcPts val="6400"/>
              </a:lnSpc>
            </a:pPr>
            <a:r>
              <a:rPr lang="en-US" sz="4400" b="1" dirty="0">
                <a:solidFill>
                  <a:schemeClr val="bg1"/>
                </a:solidFill>
                <a:latin typeface="Helvetica" charset="0"/>
                <a:ea typeface="Helvetica" charset="0"/>
                <a:cs typeface="Helvetica" charset="0"/>
              </a:rPr>
              <a:t>ENERGY MANAGER RESPONSIBILITIES</a:t>
            </a:r>
          </a:p>
        </p:txBody>
      </p:sp>
      <p:sp>
        <p:nvSpPr>
          <p:cNvPr id="7" name="TextBox 6"/>
          <p:cNvSpPr txBox="1"/>
          <p:nvPr/>
        </p:nvSpPr>
        <p:spPr>
          <a:xfrm>
            <a:off x="819475" y="1682080"/>
            <a:ext cx="9274094" cy="3139321"/>
          </a:xfrm>
          <a:prstGeom prst="rect">
            <a:avLst/>
          </a:prstGeom>
          <a:noFill/>
        </p:spPr>
        <p:txBody>
          <a:bodyPr wrap="square" rtlCol="0">
            <a:spAutoFit/>
          </a:bodyPr>
          <a:lstStyle/>
          <a:p>
            <a:pPr>
              <a:lnSpc>
                <a:spcPct val="200000"/>
              </a:lnSpc>
            </a:pPr>
            <a:r>
              <a:rPr lang="en-US" dirty="0">
                <a:solidFill>
                  <a:schemeClr val="bg1"/>
                </a:solidFill>
                <a:latin typeface="Helvetica" charset="0"/>
                <a:ea typeface="Helvetica" charset="0"/>
                <a:cs typeface="Helvetica" charset="0"/>
              </a:rPr>
              <a:t>The Municipal Energy Manager will help your municipality to:</a:t>
            </a:r>
          </a:p>
          <a:p>
            <a:pPr marL="285750" indent="-285750">
              <a:lnSpc>
                <a:spcPct val="200000"/>
              </a:lnSpc>
              <a:buFont typeface="Wingdings" panose="05000000000000000000" pitchFamily="2" charset="2"/>
              <a:buChar char="ü"/>
            </a:pPr>
            <a:r>
              <a:rPr lang="en-US" dirty="0">
                <a:solidFill>
                  <a:schemeClr val="bg1"/>
                </a:solidFill>
                <a:latin typeface="Helvetica" charset="0"/>
                <a:ea typeface="Helvetica" charset="0"/>
                <a:cs typeface="Helvetica" charset="0"/>
              </a:rPr>
              <a:t>Develop an Energy Management Plan (EMP) </a:t>
            </a:r>
          </a:p>
          <a:p>
            <a:pPr marL="285750" indent="-285750">
              <a:lnSpc>
                <a:spcPct val="200000"/>
              </a:lnSpc>
              <a:buFont typeface="Wingdings" panose="05000000000000000000" pitchFamily="2" charset="2"/>
              <a:buChar char="ü"/>
            </a:pPr>
            <a:r>
              <a:rPr lang="en-US" dirty="0">
                <a:solidFill>
                  <a:schemeClr val="bg1"/>
                </a:solidFill>
                <a:latin typeface="Helvetica" charset="0"/>
                <a:ea typeface="Helvetica" charset="0"/>
                <a:cs typeface="Helvetica" charset="0"/>
              </a:rPr>
              <a:t>Track energy consumption</a:t>
            </a:r>
          </a:p>
          <a:p>
            <a:pPr marL="285750" indent="-285750">
              <a:lnSpc>
                <a:spcPct val="200000"/>
              </a:lnSpc>
              <a:buFont typeface="Wingdings" panose="05000000000000000000" pitchFamily="2" charset="2"/>
              <a:buChar char="ü"/>
            </a:pPr>
            <a:r>
              <a:rPr lang="en-US" dirty="0">
                <a:solidFill>
                  <a:schemeClr val="bg1"/>
                </a:solidFill>
                <a:latin typeface="Helvetica" charset="0"/>
                <a:ea typeface="Helvetica" charset="0"/>
                <a:cs typeface="Helvetica" charset="0"/>
              </a:rPr>
              <a:t>Identify energy-saving, cost-saving opportunities, lead projects and apply for funding from MCCAC programs</a:t>
            </a:r>
          </a:p>
          <a:p>
            <a:pPr marL="285750" indent="-285750">
              <a:buFont typeface="Arial" charset="0"/>
              <a:buChar char="•"/>
            </a:pPr>
            <a:endParaRPr lang="en-US" dirty="0">
              <a:solidFill>
                <a:srgbClr val="75787B"/>
              </a:solidFill>
              <a:latin typeface="Effra" charset="0"/>
              <a:ea typeface="Effra" charset="0"/>
              <a:cs typeface="Effra"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8281"/>
            <a:ext cx="12192000" cy="759720"/>
          </a:xfrm>
          <a:prstGeom prst="rect">
            <a:avLst/>
          </a:prstGeom>
        </p:spPr>
      </p:pic>
    </p:spTree>
    <p:extLst>
      <p:ext uri="{BB962C8B-B14F-4D97-AF65-F5344CB8AC3E}">
        <p14:creationId xmlns:p14="http://schemas.microsoft.com/office/powerpoint/2010/main" val="1363345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69615" y="2129615"/>
            <a:ext cx="10773637" cy="918072"/>
          </a:xfrm>
          <a:prstGeom prst="rect">
            <a:avLst/>
          </a:prstGeom>
          <a:noFill/>
        </p:spPr>
        <p:txBody>
          <a:bodyPr wrap="square" rtlCol="0">
            <a:spAutoFit/>
          </a:bodyPr>
          <a:lstStyle/>
          <a:p>
            <a:pPr>
              <a:lnSpc>
                <a:spcPts val="6400"/>
              </a:lnSpc>
            </a:pPr>
            <a:r>
              <a:rPr lang="en-US" sz="7200" b="1" dirty="0">
                <a:solidFill>
                  <a:srgbClr val="00AF66"/>
                </a:solidFill>
                <a:latin typeface="Helvetica" charset="0"/>
                <a:ea typeface="Helvetica" charset="0"/>
                <a:cs typeface="Helvetica" charset="0"/>
              </a:rPr>
              <a:t>WHO IS ELIGIBLE?</a:t>
            </a:r>
          </a:p>
        </p:txBody>
      </p:sp>
    </p:spTree>
    <p:extLst>
      <p:ext uri="{BB962C8B-B14F-4D97-AF65-F5344CB8AC3E}">
        <p14:creationId xmlns:p14="http://schemas.microsoft.com/office/powerpoint/2010/main" val="3954350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819475" y="689123"/>
            <a:ext cx="10773637" cy="837602"/>
          </a:xfrm>
          <a:prstGeom prst="rect">
            <a:avLst/>
          </a:prstGeom>
          <a:noFill/>
        </p:spPr>
        <p:txBody>
          <a:bodyPr wrap="square" rtlCol="0">
            <a:spAutoFit/>
          </a:bodyPr>
          <a:lstStyle/>
          <a:p>
            <a:pPr>
              <a:lnSpc>
                <a:spcPts val="6400"/>
              </a:lnSpc>
            </a:pPr>
            <a:r>
              <a:rPr lang="en-US" sz="4400" b="1" dirty="0">
                <a:solidFill>
                  <a:srgbClr val="00C1D5"/>
                </a:solidFill>
                <a:latin typeface="Helvetica" charset="0"/>
                <a:ea typeface="Helvetica" charset="0"/>
                <a:cs typeface="Helvetica" charset="0"/>
              </a:rPr>
              <a:t>WHO IS ELIGIBLE?</a:t>
            </a:r>
          </a:p>
        </p:txBody>
      </p:sp>
      <p:sp>
        <p:nvSpPr>
          <p:cNvPr id="7" name="TextBox 6"/>
          <p:cNvSpPr txBox="1"/>
          <p:nvPr/>
        </p:nvSpPr>
        <p:spPr>
          <a:xfrm>
            <a:off x="819474" y="1682080"/>
            <a:ext cx="10109364" cy="2031325"/>
          </a:xfrm>
          <a:prstGeom prst="rect">
            <a:avLst/>
          </a:prstGeom>
          <a:noFill/>
        </p:spPr>
        <p:txBody>
          <a:bodyPr wrap="square" rtlCol="0">
            <a:spAutoFit/>
          </a:bodyPr>
          <a:lstStyle/>
          <a:p>
            <a:pPr marL="285750" indent="-285750">
              <a:buFont typeface="Wingdings" panose="05000000000000000000" pitchFamily="2" charset="2"/>
              <a:buChar char="ü"/>
            </a:pPr>
            <a:r>
              <a:rPr lang="en-US" dirty="0">
                <a:solidFill>
                  <a:srgbClr val="75787B"/>
                </a:solidFill>
                <a:latin typeface="Helvetica" charset="0"/>
                <a:ea typeface="Helvetica" charset="0"/>
                <a:cs typeface="Helvetica" charset="0"/>
              </a:rPr>
              <a:t>Are within the Province of Alberta</a:t>
            </a:r>
            <a:br>
              <a:rPr lang="en-US" dirty="0">
                <a:solidFill>
                  <a:srgbClr val="75787B"/>
                </a:solidFill>
                <a:latin typeface="Helvetica" charset="0"/>
                <a:ea typeface="Helvetica" charset="0"/>
                <a:cs typeface="Helvetica" charset="0"/>
              </a:rPr>
            </a:br>
            <a:endParaRPr lang="en-US" dirty="0">
              <a:solidFill>
                <a:srgbClr val="75787B"/>
              </a:solidFill>
              <a:latin typeface="Helvetica" charset="0"/>
              <a:ea typeface="Helvetica" charset="0"/>
              <a:cs typeface="Helvetica" charset="0"/>
            </a:endParaRPr>
          </a:p>
          <a:p>
            <a:pPr marL="285750" indent="-285750">
              <a:buFont typeface="Wingdings" panose="05000000000000000000" pitchFamily="2" charset="2"/>
              <a:buChar char="ü"/>
            </a:pPr>
            <a:r>
              <a:rPr lang="en-US" dirty="0">
                <a:solidFill>
                  <a:srgbClr val="75787B"/>
                </a:solidFill>
                <a:latin typeface="Helvetica" charset="0"/>
                <a:ea typeface="Helvetica" charset="0"/>
                <a:cs typeface="Helvetica" charset="0"/>
              </a:rPr>
              <a:t>Are defined as a municipality as per Section 1(s) of the Municipal Government Act</a:t>
            </a:r>
          </a:p>
          <a:p>
            <a:pPr marL="285750" indent="-285750">
              <a:buFont typeface="Wingdings" panose="05000000000000000000" pitchFamily="2" charset="2"/>
              <a:buChar char="ü"/>
            </a:pPr>
            <a:endParaRPr lang="en-US" dirty="0">
              <a:solidFill>
                <a:srgbClr val="75787B"/>
              </a:solidFill>
              <a:latin typeface="Helvetica" charset="0"/>
              <a:ea typeface="Helvetica" charset="0"/>
              <a:cs typeface="Helvetica" charset="0"/>
            </a:endParaRPr>
          </a:p>
          <a:p>
            <a:pPr marL="285750" indent="-285750">
              <a:buFont typeface="Wingdings" panose="05000000000000000000" pitchFamily="2" charset="2"/>
              <a:buChar char="ü"/>
            </a:pPr>
            <a:r>
              <a:rPr lang="en-US" dirty="0">
                <a:solidFill>
                  <a:srgbClr val="75787B"/>
                </a:solidFill>
                <a:latin typeface="Helvetica" charset="0"/>
                <a:ea typeface="Helvetica" charset="0"/>
                <a:cs typeface="Helvetica" charset="0"/>
              </a:rPr>
              <a:t>Have a population size below 150,000 residents</a:t>
            </a:r>
          </a:p>
          <a:p>
            <a:pPr marL="285750" indent="-285750">
              <a:buFont typeface="Wingdings" panose="05000000000000000000" pitchFamily="2" charset="2"/>
              <a:buChar char="ü"/>
            </a:pPr>
            <a:endParaRPr lang="en-US" dirty="0">
              <a:solidFill>
                <a:srgbClr val="75787B"/>
              </a:solidFill>
              <a:latin typeface="Helvetica" charset="0"/>
              <a:ea typeface="Effra" charset="0"/>
              <a:cs typeface="Helvetica" charset="0"/>
            </a:endParaRPr>
          </a:p>
          <a:p>
            <a:pPr marL="285750" indent="-285750">
              <a:buFont typeface="Wingdings" panose="05000000000000000000" pitchFamily="2" charset="2"/>
              <a:buChar char="ü"/>
            </a:pPr>
            <a:endParaRPr lang="en-US" dirty="0">
              <a:solidFill>
                <a:srgbClr val="75787B"/>
              </a:solidFill>
              <a:latin typeface="Effra" charset="0"/>
              <a:ea typeface="Effra" charset="0"/>
              <a:cs typeface="Effra"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8281"/>
            <a:ext cx="12192000" cy="759720"/>
          </a:xfrm>
          <a:prstGeom prst="rect">
            <a:avLst/>
          </a:prstGeom>
        </p:spPr>
      </p:pic>
      <p:sp>
        <p:nvSpPr>
          <p:cNvPr id="5" name="TextBox 4">
            <a:extLst>
              <a:ext uri="{FF2B5EF4-FFF2-40B4-BE49-F238E27FC236}">
                <a16:creationId xmlns:a16="http://schemas.microsoft.com/office/drawing/2014/main" id="{05D7A1A0-5353-4F24-89A4-84ABCC209B13}"/>
              </a:ext>
            </a:extLst>
          </p:cNvPr>
          <p:cNvSpPr txBox="1"/>
          <p:nvPr/>
        </p:nvSpPr>
        <p:spPr>
          <a:xfrm>
            <a:off x="819474" y="3344073"/>
            <a:ext cx="10109364" cy="369332"/>
          </a:xfrm>
          <a:prstGeom prst="rect">
            <a:avLst/>
          </a:prstGeom>
          <a:noFill/>
        </p:spPr>
        <p:txBody>
          <a:bodyPr wrap="square" rtlCol="0">
            <a:spAutoFit/>
          </a:bodyPr>
          <a:lstStyle/>
          <a:p>
            <a:pPr marL="285750" indent="-285750">
              <a:buFont typeface="Wingdings" panose="05000000000000000000" pitchFamily="2" charset="2"/>
              <a:buChar char="ü"/>
            </a:pPr>
            <a:r>
              <a:rPr lang="en-US" dirty="0">
                <a:solidFill>
                  <a:srgbClr val="75787B"/>
                </a:solidFill>
                <a:latin typeface="Helvetica" charset="0"/>
                <a:ea typeface="Helvetica" charset="0"/>
                <a:cs typeface="Helvetica" charset="0"/>
              </a:rPr>
              <a:t>Municipalities can partner and share a MEM across a region with other municipalities.</a:t>
            </a:r>
          </a:p>
        </p:txBody>
      </p:sp>
    </p:spTree>
    <p:extLst>
      <p:ext uri="{BB962C8B-B14F-4D97-AF65-F5344CB8AC3E}">
        <p14:creationId xmlns:p14="http://schemas.microsoft.com/office/powerpoint/2010/main" val="37356823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048-MCCAC-PowerPoint-Template-V2" id="{C924569C-CD5B-0C40-8827-F78D8C18DA25}" vid="{EA5285E1-DF9A-FF47-B925-4D1ABB9DAA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2019-048-MCCAC-PowerPoint-Template-FINAL</Template>
  <TotalTime>32</TotalTime>
  <Words>1014</Words>
  <Application>Microsoft Office PowerPoint</Application>
  <PresentationFormat>Widescreen</PresentationFormat>
  <Paragraphs>168</Paragraphs>
  <Slides>22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Arial Narrow</vt:lpstr>
      <vt:lpstr>Calibri</vt:lpstr>
      <vt:lpstr>Effra</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Hailey Gish</dc:creator>
  <cp:lastModifiedBy>Hailey Gish</cp:lastModifiedBy>
  <cp:revision>4</cp:revision>
  <cp:lastPrinted>2019-07-30T17:24:08Z</cp:lastPrinted>
  <dcterms:created xsi:type="dcterms:W3CDTF">2019-08-20T21:09:33Z</dcterms:created>
  <dcterms:modified xsi:type="dcterms:W3CDTF">2019-08-20T21:42:29Z</dcterms:modified>
</cp:coreProperties>
</file>